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256" r:id="rId2"/>
    <p:sldId id="269" r:id="rId3"/>
    <p:sldId id="271" r:id="rId4"/>
    <p:sldId id="257" r:id="rId5"/>
    <p:sldId id="270" r:id="rId6"/>
    <p:sldId id="272" r:id="rId7"/>
    <p:sldId id="274" r:id="rId8"/>
    <p:sldId id="275" r:id="rId9"/>
    <p:sldId id="279" r:id="rId10"/>
    <p:sldId id="282" r:id="rId11"/>
    <p:sldId id="283" r:id="rId12"/>
    <p:sldId id="284" r:id="rId13"/>
    <p:sldId id="285" r:id="rId14"/>
    <p:sldId id="286" r:id="rId15"/>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58" autoAdjust="0"/>
    <p:restoredTop sz="86371"/>
  </p:normalViewPr>
  <p:slideViewPr>
    <p:cSldViewPr snapToGrid="0" showGuides="1">
      <p:cViewPr>
        <p:scale>
          <a:sx n="80" d="100"/>
          <a:sy n="80" d="100"/>
        </p:scale>
        <p:origin x="1944" y="42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2024/4/18</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2024/4/18</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10</a:t>
            </a:fld>
            <a:endParaRPr lang="zh-CN" altLang="en-US"/>
          </a:p>
        </p:txBody>
      </p:sp>
    </p:spTree>
    <p:extLst>
      <p:ext uri="{BB962C8B-B14F-4D97-AF65-F5344CB8AC3E}">
        <p14:creationId xmlns:p14="http://schemas.microsoft.com/office/powerpoint/2010/main" val="3704560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b="1" dirty="0">
              <a:effectLst/>
              <a:latin typeface="Cambria" panose="020405030504060302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t>11</a:t>
            </a:fld>
            <a:endParaRPr lang="zh-CN" altLang="en-US"/>
          </a:p>
        </p:txBody>
      </p:sp>
    </p:spTree>
    <p:extLst>
      <p:ext uri="{BB962C8B-B14F-4D97-AF65-F5344CB8AC3E}">
        <p14:creationId xmlns:p14="http://schemas.microsoft.com/office/powerpoint/2010/main" val="1893457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12</a:t>
            </a:fld>
            <a:endParaRPr lang="zh-CN" altLang="en-US"/>
          </a:p>
        </p:txBody>
      </p:sp>
    </p:spTree>
    <p:extLst>
      <p:ext uri="{BB962C8B-B14F-4D97-AF65-F5344CB8AC3E}">
        <p14:creationId xmlns:p14="http://schemas.microsoft.com/office/powerpoint/2010/main" val="3557125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13</a:t>
            </a:fld>
            <a:endParaRPr lang="zh-CN" altLang="en-US"/>
          </a:p>
        </p:txBody>
      </p:sp>
    </p:spTree>
    <p:extLst>
      <p:ext uri="{BB962C8B-B14F-4D97-AF65-F5344CB8AC3E}">
        <p14:creationId xmlns:p14="http://schemas.microsoft.com/office/powerpoint/2010/main" val="320398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14</a:t>
            </a:fld>
            <a:endParaRPr lang="zh-CN" altLang="en-US"/>
          </a:p>
        </p:txBody>
      </p:sp>
    </p:spTree>
    <p:extLst>
      <p:ext uri="{BB962C8B-B14F-4D97-AF65-F5344CB8AC3E}">
        <p14:creationId xmlns:p14="http://schemas.microsoft.com/office/powerpoint/2010/main" val="393936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9</a:t>
            </a:fld>
            <a:endParaRPr lang="zh-CN" altLang="en-US"/>
          </a:p>
        </p:txBody>
      </p:sp>
    </p:spTree>
    <p:extLst>
      <p:ext uri="{BB962C8B-B14F-4D97-AF65-F5344CB8AC3E}">
        <p14:creationId xmlns:p14="http://schemas.microsoft.com/office/powerpoint/2010/main" val="741682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2024/4/18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2024/4/18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2024/4/18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2024/4/18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2024/4/18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2024/4/18</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2024/4/18</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effectLst/>
            </a:endParaRPr>
          </a:p>
        </p:txBody>
      </p:sp>
      <p:sp>
        <p:nvSpPr>
          <p:cNvPr id="5" name="副标题 4"/>
          <p:cNvSpPr>
            <a:spLocks noGrp="1"/>
          </p:cNvSpPr>
          <p:nvPr>
            <p:ph type="subTitle" idx="1"/>
          </p:nvPr>
        </p:nvSpPr>
        <p:spPr/>
        <p:txBody>
          <a:bodyPr/>
          <a:lstStyle/>
          <a:p>
            <a:endParaRPr lang="zh-CN" altLang="en-US" dirty="0">
              <a:latin typeface="+mn-lt"/>
            </a:endParaRPr>
          </a:p>
        </p:txBody>
      </p:sp>
      <p:pic>
        <p:nvPicPr>
          <p:cNvPr id="3" name="图片 2"/>
          <p:cNvPicPr>
            <a:picLocks noChangeAspect="1"/>
          </p:cNvPicPr>
          <p:nvPr>
            <p:custDataLst>
              <p:tags r:id="rId1"/>
            </p:custDataLst>
          </p:nvPr>
        </p:nvPicPr>
        <p:blipFill>
          <a:blip r:embed="rId4"/>
          <a:stretch>
            <a:fillRect/>
          </a:stretch>
        </p:blipFill>
        <p:spPr>
          <a:xfrm>
            <a:off x="828678" y="628611"/>
            <a:ext cx="10411777" cy="5305783"/>
          </a:xfrm>
          <a:prstGeom prst="rect">
            <a:avLst/>
          </a:prstGeom>
        </p:spPr>
      </p:pic>
      <p:sp>
        <p:nvSpPr>
          <p:cNvPr id="4" name="文本框 3">
            <a:extLst>
              <a:ext uri="{FF2B5EF4-FFF2-40B4-BE49-F238E27FC236}">
                <a16:creationId xmlns:a16="http://schemas.microsoft.com/office/drawing/2014/main" id="{AE1EE95D-1193-AC51-F7C7-EBCA85E22833}"/>
              </a:ext>
            </a:extLst>
          </p:cNvPr>
          <p:cNvSpPr txBox="1"/>
          <p:nvPr/>
        </p:nvSpPr>
        <p:spPr>
          <a:xfrm>
            <a:off x="10170695" y="6224337"/>
            <a:ext cx="1107996" cy="369332"/>
          </a:xfrm>
          <a:prstGeom prst="rect">
            <a:avLst/>
          </a:prstGeom>
          <a:noFill/>
        </p:spPr>
        <p:txBody>
          <a:bodyPr wrap="none" rtlCol="0">
            <a:spAutoFit/>
          </a:bodyPr>
          <a:lstStyle/>
          <a:p>
            <a:r>
              <a:rPr kumimoji="1" lang="zh-CN" altLang="en-US" dirty="0"/>
              <a:t>李睿 </a:t>
            </a:r>
            <a:r>
              <a:rPr kumimoji="1" lang="en-US" altLang="zh-CN" dirty="0"/>
              <a:t>4.19</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8185396-8A54-DAFF-7F00-516F5BEF9253}"/>
              </a:ext>
            </a:extLst>
          </p:cNvPr>
          <p:cNvSpPr txBox="1"/>
          <p:nvPr/>
        </p:nvSpPr>
        <p:spPr>
          <a:xfrm>
            <a:off x="322490" y="321520"/>
            <a:ext cx="6098720" cy="461665"/>
          </a:xfrm>
          <a:prstGeom prst="rect">
            <a:avLst/>
          </a:prstGeom>
          <a:noFill/>
        </p:spPr>
        <p:txBody>
          <a:bodyPr wrap="square">
            <a:spAutoFit/>
          </a:bodyPr>
          <a:lstStyle/>
          <a:p>
            <a:pPr>
              <a:spcBef>
                <a:spcPts val="1000"/>
              </a:spcBef>
            </a:pPr>
            <a:r>
              <a:rPr lang="zh-CN" altLang="zh-CN" sz="2400" b="1" dirty="0">
                <a:effectLst/>
                <a:latin typeface="Calibri" panose="020F0502020204030204" pitchFamily="34" charset="0"/>
                <a:ea typeface="宋体" panose="02010600030101010101" pitchFamily="2" charset="-122"/>
                <a:cs typeface="Times New Roman" panose="02020603050405020304" pitchFamily="18" charset="0"/>
              </a:rPr>
              <a:t>评估模型对不同</a:t>
            </a:r>
            <a:r>
              <a:rPr lang="en-US" altLang="zh-CN" sz="2400" b="1" dirty="0">
                <a:effectLst/>
                <a:latin typeface="Calibri" panose="020F0502020204030204" pitchFamily="34" charset="0"/>
                <a:ea typeface="宋体" panose="02010600030101010101" pitchFamily="2" charset="-122"/>
                <a:cs typeface="Times New Roman" panose="02020603050405020304" pitchFamily="18" charset="0"/>
              </a:rPr>
              <a:t>Prompt</a:t>
            </a:r>
            <a:r>
              <a:rPr lang="zh-CN" altLang="zh-CN" sz="2400" b="1" dirty="0">
                <a:effectLst/>
                <a:latin typeface="Calibri" panose="020F0502020204030204" pitchFamily="34" charset="0"/>
                <a:ea typeface="宋体" panose="02010600030101010101" pitchFamily="2" charset="-122"/>
                <a:cs typeface="Times New Roman" panose="02020603050405020304" pitchFamily="18" charset="0"/>
              </a:rPr>
              <a:t>分布的泛化能力</a:t>
            </a: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D77B2FFE-BB57-C183-C1D4-02CDD67DF771}"/>
                  </a:ext>
                </a:extLst>
              </p:cNvPr>
              <p:cNvSpPr txBox="1"/>
              <p:nvPr/>
            </p:nvSpPr>
            <p:spPr>
              <a:xfrm>
                <a:off x="1366838" y="1504267"/>
                <a:ext cx="9458324" cy="1486817"/>
              </a:xfrm>
              <a:prstGeom prst="rect">
                <a:avLst/>
              </a:prstGeom>
              <a:noFill/>
            </p:spPr>
            <p:txBody>
              <a:bodyPr wrap="square">
                <a:spAutoFit/>
              </a:bodyPr>
              <a:lstStyle/>
              <a:p>
                <a:pPr>
                  <a:spcBef>
                    <a:spcPts val="900"/>
                  </a:spcBef>
                  <a:spcAft>
                    <a:spcPts val="900"/>
                  </a:spcAft>
                </a:pPr>
                <a:r>
                  <a:rPr lang="en-US" altLang="zh-CN" sz="2000" dirty="0">
                    <a:effectLst/>
                    <a:latin typeface="Cambria" panose="02040503050406030204" pitchFamily="18" charset="0"/>
                    <a:ea typeface="宋体" panose="02010600030101010101" pitchFamily="2" charset="-122"/>
                    <a:cs typeface="Times New Roman" panose="02020603050405020304" pitchFamily="18" charset="0"/>
                  </a:rPr>
                  <a:t>Prompt</a:t>
                </a:r>
                <a:r>
                  <a:rPr lang="zh-CN" altLang="zh-CN" sz="2000" dirty="0">
                    <a:effectLst/>
                    <a:latin typeface="Cambria" panose="02040503050406030204" pitchFamily="18" charset="0"/>
                    <a:ea typeface="宋体" panose="02010600030101010101" pitchFamily="2" charset="-122"/>
                    <a:cs typeface="Times New Roman" panose="02020603050405020304" pitchFamily="18" charset="0"/>
                  </a:rPr>
                  <a:t>发生偏移</a:t>
                </a:r>
                <a:r>
                  <a:rPr lang="en-US" altLang="zh-CN" sz="2000" dirty="0">
                    <a:latin typeface="Cambria" panose="02040503050406030204" pitchFamily="18" charset="0"/>
                    <a:ea typeface="宋体" panose="02010600030101010101" pitchFamily="2" charset="-122"/>
                    <a:cs typeface="Times New Roman" panose="02020603050405020304" pitchFamily="18" charset="0"/>
                  </a:rPr>
                  <a:t>:</a:t>
                </a:r>
              </a:p>
              <a:p>
                <a:pPr>
                  <a:spcBef>
                    <a:spcPts val="900"/>
                  </a:spcBef>
                  <a:spcAft>
                    <a:spcPts val="900"/>
                  </a:spcAft>
                </a:pPr>
                <a:r>
                  <a:rPr lang="en-US" altLang="zh-CN" sz="2000" dirty="0">
                    <a:effectLst/>
                    <a:latin typeface="Cambria" panose="02040503050406030204" pitchFamily="18" charset="0"/>
                    <a:ea typeface="宋体" panose="02010600030101010101" pitchFamily="2" charset="-122"/>
                    <a:cs typeface="Times New Roman" panose="02020603050405020304" pitchFamily="18" charset="0"/>
                  </a:rPr>
                  <a:t>1.</a:t>
                </a:r>
                <a:r>
                  <a:rPr lang="zh-CN" altLang="en-US" sz="20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上下文示例或函数的分布，即</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𝒳</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ℱ</m:t>
                        </m:r>
                      </m:sub>
                      <m:sup>
                        <m:r>
                          <m:rPr>
                            <m:nor/>
                          </m:rPr>
                          <a:rPr lang="en-US" altLang="zh-CN" sz="1800">
                            <a:effectLst/>
                            <a:latin typeface="Cambria" panose="02040503050406030204" pitchFamily="18" charset="0"/>
                            <a:ea typeface="宋体" panose="02010600030101010101" pitchFamily="2" charset="-122"/>
                            <a:cs typeface="Times New Roman" panose="02020603050405020304" pitchFamily="18" charset="0"/>
                          </a:rPr>
                          <m:t>train</m:t>
                        </m:r>
                      </m:sup>
                    </m:sSub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𝒳</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ℱ</m:t>
                        </m:r>
                      </m:sub>
                      <m:sup>
                        <m:r>
                          <m:rPr>
                            <m:nor/>
                          </m:rPr>
                          <a:rPr lang="en-US" altLang="zh-CN" sz="1800">
                            <a:effectLst/>
                            <a:latin typeface="Cambria" panose="02040503050406030204" pitchFamily="18" charset="0"/>
                            <a:ea typeface="宋体" panose="02010600030101010101" pitchFamily="2" charset="-122"/>
                            <a:cs typeface="Times New Roman" panose="02020603050405020304" pitchFamily="18" charset="0"/>
                          </a:rPr>
                          <m:t>test</m:t>
                        </m:r>
                      </m:sup>
                    </m:sSubSup>
                  </m:oMath>
                </a14:m>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lvl="0">
                  <a:spcAft>
                    <a:spcPts val="1000"/>
                  </a:spcAft>
                </a:pPr>
                <a:r>
                  <a:rPr lang="en-US" altLang="zh-CN" dirty="0">
                    <a:latin typeface="Cambria" panose="02040503050406030204" pitchFamily="18" charset="0"/>
                    <a:ea typeface="宋体" panose="02010600030101010101" pitchFamily="2" charset="-122"/>
                    <a:cs typeface="Times New Roman" panose="02020603050405020304" pitchFamily="18" charset="0"/>
                  </a:rPr>
                  <a:t>2. </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上下文示例和查询输入的分布，即</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𝐷</m:t>
                        </m:r>
                      </m:e>
                      <m:sub>
                        <m:r>
                          <m:rPr>
                            <m:nor/>
                          </m:rPr>
                          <a:rPr lang="en-US" altLang="zh-CN" sz="1800">
                            <a:effectLst/>
                            <a:latin typeface="Cambria" panose="02040503050406030204" pitchFamily="18" charset="0"/>
                            <a:ea typeface="宋体" panose="02010600030101010101" pitchFamily="2" charset="-122"/>
                            <a:cs typeface="Times New Roman" panose="02020603050405020304" pitchFamily="18" charset="0"/>
                          </a:rPr>
                          <m:t>query</m:t>
                        </m:r>
                      </m:sub>
                      <m:sup>
                        <m:r>
                          <m:rPr>
                            <m:nor/>
                          </m:rPr>
                          <a:rPr lang="en-US" altLang="zh-CN" sz="1800">
                            <a:effectLst/>
                            <a:latin typeface="Cambria" panose="02040503050406030204" pitchFamily="18" charset="0"/>
                            <a:ea typeface="宋体" panose="02010600030101010101" pitchFamily="2" charset="-122"/>
                            <a:cs typeface="Times New Roman" panose="02020603050405020304" pitchFamily="18" charset="0"/>
                          </a:rPr>
                          <m:t>test</m:t>
                        </m:r>
                      </m:sup>
                    </m:sSub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𝒳</m:t>
                        </m:r>
                      </m:sub>
                      <m:sup>
                        <m:r>
                          <m:rPr>
                            <m:nor/>
                          </m:rPr>
                          <a:rPr lang="en-US" altLang="zh-CN" sz="1800">
                            <a:effectLst/>
                            <a:latin typeface="Cambria" panose="02040503050406030204" pitchFamily="18" charset="0"/>
                            <a:ea typeface="宋体" panose="02010600030101010101" pitchFamily="2" charset="-122"/>
                            <a:cs typeface="Times New Roman" panose="02020603050405020304" pitchFamily="18" charset="0"/>
                          </a:rPr>
                          <m:t>test</m:t>
                        </m:r>
                      </m:sup>
                    </m:sSubSup>
                  </m:oMath>
                </a14:m>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p:sp>
            <p:nvSpPr>
              <p:cNvPr id="5" name="文本框 4">
                <a:extLst>
                  <a:ext uri="{FF2B5EF4-FFF2-40B4-BE49-F238E27FC236}">
                    <a16:creationId xmlns:a16="http://schemas.microsoft.com/office/drawing/2014/main" id="{D77B2FFE-BB57-C183-C1D4-02CDD67DF771}"/>
                  </a:ext>
                </a:extLst>
              </p:cNvPr>
              <p:cNvSpPr txBox="1">
                <a:spLocks noRot="1" noChangeAspect="1" noMove="1" noResize="1" noEditPoints="1" noAdjustHandles="1" noChangeArrowheads="1" noChangeShapeType="1" noTextEdit="1"/>
              </p:cNvSpPr>
              <p:nvPr/>
            </p:nvSpPr>
            <p:spPr>
              <a:xfrm>
                <a:off x="1366838" y="1504267"/>
                <a:ext cx="9458324" cy="1486817"/>
              </a:xfrm>
              <a:prstGeom prst="rect">
                <a:avLst/>
              </a:prstGeom>
              <a:blipFill>
                <a:blip r:embed="rId3"/>
                <a:stretch>
                  <a:fillRect l="-670" t="-3390" b="-25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2333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920941B-C262-5FE2-5794-C4EAA990AC68}"/>
              </a:ext>
            </a:extLst>
          </p:cNvPr>
          <p:cNvSpPr txBox="1"/>
          <p:nvPr/>
        </p:nvSpPr>
        <p:spPr>
          <a:xfrm>
            <a:off x="839560" y="474698"/>
            <a:ext cx="9588953" cy="2377574"/>
          </a:xfrm>
          <a:prstGeom prst="rect">
            <a:avLst/>
          </a:prstGeom>
          <a:noFill/>
        </p:spPr>
        <p:txBody>
          <a:bodyPr wrap="square">
            <a:spAutoFit/>
          </a:bodyPr>
          <a:lstStyle/>
          <a:p>
            <a:pPr lvl="0">
              <a:spcBef>
                <a:spcPts val="180"/>
              </a:spcBef>
              <a:spcAft>
                <a:spcPts val="180"/>
              </a:spcAft>
            </a:pPr>
            <a:r>
              <a:rPr lang="zh-CN" altLang="en-US" sz="1800" b="1" dirty="0">
                <a:effectLst/>
                <a:latin typeface="Cambria" panose="02040503050406030204" pitchFamily="18" charset="0"/>
                <a:ea typeface="宋体" panose="02010600030101010101" pitchFamily="2" charset="-122"/>
                <a:cs typeface="Times New Roman" panose="02020603050405020304" pitchFamily="18" charset="0"/>
              </a:rPr>
              <a:t>方法：</a:t>
            </a:r>
            <a:endParaRPr lang="en-US" altLang="zh-CN" b="1" dirty="0">
              <a:latin typeface="Cambria" panose="02040503050406030204" pitchFamily="18" charset="0"/>
              <a:ea typeface="宋体" panose="02010600030101010101" pitchFamily="2" charset="-122"/>
              <a:cs typeface="Times New Roman" panose="02020603050405020304" pitchFamily="18" charset="0"/>
            </a:endParaRPr>
          </a:p>
          <a:p>
            <a:pPr lvl="0">
              <a:spcBef>
                <a:spcPts val="180"/>
              </a:spcBef>
              <a:spcAft>
                <a:spcPts val="180"/>
              </a:spcAft>
            </a:pPr>
            <a:endParaRPr lang="en-US" altLang="zh-CN" sz="1800" b="1" dirty="0">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spcBef>
                <a:spcPts val="180"/>
              </a:spcBef>
              <a:spcAft>
                <a:spcPts val="180"/>
              </a:spcAft>
              <a:buFont typeface="+mj-lt"/>
              <a:buAutoNum type="alphaLcParenBoth"/>
            </a:pP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从非各向同性高斯分布中采样</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Prompt</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输入</a:t>
            </a:r>
          </a:p>
          <a:p>
            <a:pPr marL="342900" lvl="0" indent="-342900">
              <a:spcBef>
                <a:spcPts val="180"/>
              </a:spcBef>
              <a:spcAft>
                <a:spcPts val="180"/>
              </a:spcAft>
              <a:buFont typeface="+mj-lt"/>
              <a:buAutoNum type="alphaLcParenBoth"/>
            </a:pP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在上下文示例中加入标签噪声</a:t>
            </a:r>
          </a:p>
          <a:p>
            <a:pPr marL="342900" lvl="0" indent="-342900">
              <a:spcBef>
                <a:spcPts val="180"/>
              </a:spcBef>
              <a:spcAft>
                <a:spcPts val="180"/>
              </a:spcAft>
              <a:buFont typeface="+mj-lt"/>
              <a:buAutoNum type="alphaLcParenBoth"/>
            </a:pP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将上下文示例限制在一个随机的正负象限内</a:t>
            </a:r>
          </a:p>
          <a:p>
            <a:pPr>
              <a:spcBef>
                <a:spcPts val="900"/>
              </a:spcBef>
              <a:spcAft>
                <a:spcPts val="900"/>
              </a:spcAft>
            </a:pP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在所有情况下，模型的误差都</a:t>
            </a:r>
            <a:r>
              <a:rPr lang="en-US" altLang="zh-CN" sz="1800" dirty="0" err="1">
                <a:effectLst/>
                <a:latin typeface="Cambria" panose="02040503050406030204" pitchFamily="18" charset="0"/>
                <a:ea typeface="宋体" panose="02010600030101010101" pitchFamily="2" charset="-122"/>
                <a:cs typeface="Times New Roman" panose="02020603050405020304" pitchFamily="18" charset="0"/>
              </a:rPr>
              <a:t>degrades</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1800" dirty="0" err="1">
                <a:effectLst/>
                <a:latin typeface="Cambria" panose="02040503050406030204" pitchFamily="18" charset="0"/>
                <a:ea typeface="宋体" panose="02010600030101010101" pitchFamily="2" charset="-122"/>
                <a:cs typeface="Times New Roman" panose="02020603050405020304" pitchFamily="18" charset="0"/>
              </a:rPr>
              <a:t>gracefully</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，并且仍然接近最小二乘估计器的误差，</a:t>
            </a:r>
            <a:r>
              <a:rPr lang="en-US" altLang="zh-CN" sz="1800" b="1" dirty="0" err="1">
                <a:effectLst/>
                <a:latin typeface="宋体" panose="02010600030101010101" pitchFamily="2" charset="-122"/>
                <a:ea typeface="宋体" panose="02010600030101010101" pitchFamily="2" charset="-122"/>
                <a:cs typeface="Times New Roman" panose="02020603050405020304" pitchFamily="18" charset="0"/>
              </a:rPr>
              <a:t>这表明模型的上下文学习能力可以外推到超出训练分布的情况</a:t>
            </a:r>
            <a:r>
              <a:rPr lang="en-US" altLang="zh-CN" sz="1800" b="1" dirty="0">
                <a:effectLst/>
                <a:latin typeface="宋体" panose="02010600030101010101" pitchFamily="2" charset="-122"/>
                <a:ea typeface="宋体" panose="02010600030101010101" pitchFamily="2" charset="-122"/>
                <a:cs typeface="Times New Roman" panose="02020603050405020304" pitchFamily="18" charset="0"/>
              </a:rPr>
              <a:t>。</a:t>
            </a:r>
            <a:endParaRPr lang="zh-CN" altLang="zh-CN" sz="1800" b="1" dirty="0">
              <a:effectLst/>
              <a:latin typeface="Cambria" panose="020405030504060302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7045D2FC-E2CB-2DF7-5737-D71AFFCEFFEE}"/>
              </a:ext>
            </a:extLst>
          </p:cNvPr>
          <p:cNvPicPr>
            <a:picLocks noChangeAspect="1"/>
          </p:cNvPicPr>
          <p:nvPr/>
        </p:nvPicPr>
        <p:blipFill>
          <a:blip r:embed="rId3"/>
          <a:stretch>
            <a:fillRect/>
          </a:stretch>
        </p:blipFill>
        <p:spPr>
          <a:xfrm>
            <a:off x="359228" y="2985327"/>
            <a:ext cx="10918372" cy="3136718"/>
          </a:xfrm>
          <a:prstGeom prst="rect">
            <a:avLst/>
          </a:prstGeom>
        </p:spPr>
      </p:pic>
    </p:spTree>
    <p:extLst>
      <p:ext uri="{BB962C8B-B14F-4D97-AF65-F5344CB8AC3E}">
        <p14:creationId xmlns:p14="http://schemas.microsoft.com/office/powerpoint/2010/main" val="3139245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E3403E-3B81-9427-5DA8-541884496153}"/>
              </a:ext>
            </a:extLst>
          </p:cNvPr>
          <p:cNvSpPr txBox="1"/>
          <p:nvPr/>
        </p:nvSpPr>
        <p:spPr>
          <a:xfrm>
            <a:off x="711200" y="596900"/>
            <a:ext cx="8965788" cy="400110"/>
          </a:xfrm>
          <a:prstGeom prst="rect">
            <a:avLst/>
          </a:prstGeom>
          <a:noFill/>
        </p:spPr>
        <p:txBody>
          <a:bodyPr wrap="none" rtlCol="0">
            <a:spAutoFit/>
          </a:bodyPr>
          <a:lstStyle/>
          <a:p>
            <a:r>
              <a:rPr lang="zh-CN" altLang="zh-CN" sz="2000" b="1" dirty="0">
                <a:effectLst/>
                <a:latin typeface="Cambria" panose="02040503050406030204" pitchFamily="18" charset="0"/>
                <a:ea typeface="宋体" panose="02010600030101010101" pitchFamily="2" charset="-122"/>
                <a:cs typeface="Times New Roman" panose="02020603050405020304" pitchFamily="18" charset="0"/>
              </a:rPr>
              <a:t>更复杂的函数类的上下文学习</a:t>
            </a:r>
            <a:r>
              <a:rPr lang="en-US" altLang="zh-CN" sz="2000" b="1" dirty="0">
                <a:effectLst/>
                <a:latin typeface="Cambria" panose="02040503050406030204" pitchFamily="18" charset="0"/>
                <a:ea typeface="宋体" panose="02010600030101010101" pitchFamily="2" charset="-122"/>
                <a:cs typeface="Times New Roman" panose="02020603050405020304" pitchFamily="18" charset="0"/>
              </a:rPr>
              <a:t>:</a:t>
            </a:r>
            <a:r>
              <a:rPr lang="zh-CN" altLang="zh-CN" sz="2000" b="1" dirty="0">
                <a:effectLst/>
                <a:latin typeface="Cambria" panose="02040503050406030204" pitchFamily="18" charset="0"/>
                <a:ea typeface="宋体" panose="02010600030101010101" pitchFamily="2" charset="-122"/>
                <a:cs typeface="Times New Roman" panose="02020603050405020304" pitchFamily="18" charset="0"/>
              </a:rPr>
              <a:t>稀疏线性函数、决策树和两层</a:t>
            </a:r>
            <a:r>
              <a:rPr lang="en-US" altLang="zh-CN" sz="2000" b="1" dirty="0" err="1">
                <a:effectLst/>
                <a:latin typeface="Cambria" panose="02040503050406030204" pitchFamily="18" charset="0"/>
                <a:ea typeface="宋体" panose="02010600030101010101" pitchFamily="2" charset="-122"/>
                <a:cs typeface="Times New Roman" panose="02020603050405020304" pitchFamily="18" charset="0"/>
              </a:rPr>
              <a:t>ReLU</a:t>
            </a:r>
            <a:r>
              <a:rPr lang="zh-CN" altLang="zh-CN" sz="2000" b="1" dirty="0">
                <a:effectLst/>
                <a:latin typeface="Cambria" panose="02040503050406030204" pitchFamily="18" charset="0"/>
                <a:ea typeface="宋体" panose="02010600030101010101" pitchFamily="2" charset="-122"/>
                <a:cs typeface="Times New Roman" panose="02020603050405020304" pitchFamily="18" charset="0"/>
              </a:rPr>
              <a:t>神经网络。</a:t>
            </a:r>
          </a:p>
        </p:txBody>
      </p:sp>
      <p:pic>
        <p:nvPicPr>
          <p:cNvPr id="6" name="图片 5">
            <a:extLst>
              <a:ext uri="{FF2B5EF4-FFF2-40B4-BE49-F238E27FC236}">
                <a16:creationId xmlns:a16="http://schemas.microsoft.com/office/drawing/2014/main" id="{3699E4AB-4B9C-3CD9-F4D5-2B6B7D576173}"/>
              </a:ext>
            </a:extLst>
          </p:cNvPr>
          <p:cNvPicPr>
            <a:picLocks noChangeAspect="1"/>
          </p:cNvPicPr>
          <p:nvPr/>
        </p:nvPicPr>
        <p:blipFill>
          <a:blip r:embed="rId3"/>
          <a:stretch>
            <a:fillRect/>
          </a:stretch>
        </p:blipFill>
        <p:spPr>
          <a:xfrm>
            <a:off x="2727553" y="1206837"/>
            <a:ext cx="6191858" cy="3335305"/>
          </a:xfrm>
          <a:prstGeom prst="rect">
            <a:avLst/>
          </a:prstGeom>
        </p:spPr>
      </p:pic>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50526729-B38D-1951-EB95-9C054405259C}"/>
                  </a:ext>
                </a:extLst>
              </p:cNvPr>
              <p:cNvSpPr txBox="1"/>
              <p:nvPr/>
            </p:nvSpPr>
            <p:spPr>
              <a:xfrm>
                <a:off x="567940" y="4184959"/>
                <a:ext cx="11770519" cy="2405595"/>
              </a:xfrm>
              <a:prstGeom prst="rect">
                <a:avLst/>
              </a:prstGeom>
              <a:noFill/>
            </p:spPr>
            <p:txBody>
              <a:bodyPr wrap="square">
                <a:spAutoFit/>
              </a:bodyPr>
              <a:lstStyle/>
              <a:p>
                <a:pPr>
                  <a:spcBef>
                    <a:spcPts val="900"/>
                  </a:spcBef>
                  <a:spcAft>
                    <a:spcPts val="900"/>
                  </a:spcAft>
                </a:pPr>
                <a:r>
                  <a:rPr lang="zh-CN" altLang="zh-CN" sz="1800" b="1" dirty="0">
                    <a:effectLst/>
                    <a:latin typeface="Cambria" panose="02040503050406030204" pitchFamily="18" charset="0"/>
                    <a:ea typeface="宋体" panose="02010600030101010101" pitchFamily="2" charset="-122"/>
                    <a:cs typeface="Times New Roman" panose="02020603050405020304" pitchFamily="18" charset="0"/>
                  </a:rPr>
                  <a:t>稀疏线性函数 </a:t>
                </a:r>
                <a:endParaRPr lang="en-US" altLang="zh-CN" sz="1800" b="1"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𝑓</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oMath>
                </a14:m>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的函数，其中</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ℝ</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sup>
                    </m:sSup>
                  </m:oMath>
                </a14:m>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和恰好具有</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oMath>
                </a14:m>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非零坐标。</a:t>
                </a:r>
                <a:endParaRPr lang="en-US"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最小二乘估计器不再是最优的</a:t>
                </a:r>
                <a:r>
                  <a:rPr lang="zh-CN" altLang="en-US" dirty="0">
                    <a:latin typeface="Cambria" panose="02040503050406030204" pitchFamily="18" charset="0"/>
                    <a:ea typeface="宋体" panose="02010600030101010101" pitchFamily="2" charset="-122"/>
                    <a:cs typeface="Times New Roman" panose="02020603050405020304" pitchFamily="18" charset="0"/>
                  </a:rPr>
                  <a:t>，</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通过利用权重向量稀疏性</a:t>
                </a:r>
                <a:r>
                  <a:rPr lang="zh-CN" altLang="en-US" sz="1800" dirty="0">
                    <a:effectLst/>
                    <a:latin typeface="Cambria" panose="02040503050406030204" pitchFamily="18" charset="0"/>
                    <a:ea typeface="宋体" panose="02010600030101010101" pitchFamily="2" charset="-122"/>
                    <a:cs typeface="Times New Roman" panose="02020603050405020304" pitchFamily="18" charset="0"/>
                  </a:rPr>
                  <a:t>的</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估计器</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Lasso</a:t>
                </a:r>
                <a:r>
                  <a:rPr lang="zh-CN" altLang="en-US" sz="1800" dirty="0">
                    <a:effectLst/>
                    <a:latin typeface="Cambria" panose="02040503050406030204" pitchFamily="18" charset="0"/>
                    <a:ea typeface="宋体" panose="02010600030101010101" pitchFamily="2" charset="-122"/>
                    <a:cs typeface="Times New Roman" panose="02020603050405020304" pitchFamily="18" charset="0"/>
                  </a:rPr>
                  <a:t>进行估计</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其误差以与</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Lasso</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相似的速率下降，并且明显优于最小二乘。</a:t>
                </a:r>
                <a:endParaRPr lang="en-US"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endParaRPr lang="en-US" altLang="zh-CN" sz="1800" b="1"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p:sp>
            <p:nvSpPr>
              <p:cNvPr id="9" name="文本框 8">
                <a:extLst>
                  <a:ext uri="{FF2B5EF4-FFF2-40B4-BE49-F238E27FC236}">
                    <a16:creationId xmlns:a16="http://schemas.microsoft.com/office/drawing/2014/main" id="{50526729-B38D-1951-EB95-9C054405259C}"/>
                  </a:ext>
                </a:extLst>
              </p:cNvPr>
              <p:cNvSpPr txBox="1">
                <a:spLocks noRot="1" noChangeAspect="1" noMove="1" noResize="1" noEditPoints="1" noAdjustHandles="1" noChangeArrowheads="1" noChangeShapeType="1" noTextEdit="1"/>
              </p:cNvSpPr>
              <p:nvPr/>
            </p:nvSpPr>
            <p:spPr>
              <a:xfrm>
                <a:off x="567940" y="4184959"/>
                <a:ext cx="11770519" cy="2405595"/>
              </a:xfrm>
              <a:prstGeom prst="rect">
                <a:avLst/>
              </a:prstGeom>
              <a:blipFill>
                <a:blip r:embed="rId4"/>
                <a:stretch>
                  <a:fillRect l="-431" t="-15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6109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8BBF210-2902-4998-11B8-FCC3694A93D0}"/>
              </a:ext>
            </a:extLst>
          </p:cNvPr>
          <p:cNvSpPr txBox="1"/>
          <p:nvPr/>
        </p:nvSpPr>
        <p:spPr>
          <a:xfrm>
            <a:off x="1214438" y="4319373"/>
            <a:ext cx="9321800" cy="707886"/>
          </a:xfrm>
          <a:prstGeom prst="rect">
            <a:avLst/>
          </a:prstGeom>
          <a:noFill/>
        </p:spPr>
        <p:txBody>
          <a:bodyPr wrap="square">
            <a:spAutoFit/>
          </a:bodyPr>
          <a:lstStyle/>
          <a:p>
            <a:pPr>
              <a:spcBef>
                <a:spcPts val="900"/>
              </a:spcBef>
              <a:spcAft>
                <a:spcPts val="900"/>
              </a:spcAft>
            </a:pPr>
            <a:r>
              <a:rPr lang="en-US" altLang="zh-CN" sz="2000" dirty="0">
                <a:effectLst/>
                <a:latin typeface="Cambria" panose="02040503050406030204" pitchFamily="18" charset="0"/>
                <a:ea typeface="宋体" panose="02010600030101010101" pitchFamily="2" charset="-122"/>
                <a:cs typeface="Times New Roman" panose="02020603050405020304" pitchFamily="18" charset="0"/>
              </a:rPr>
              <a:t>(b)</a:t>
            </a:r>
            <a:r>
              <a:rPr lang="zh-CN" altLang="zh-CN" sz="2000" dirty="0">
                <a:effectLst/>
                <a:latin typeface="Cambria" panose="02040503050406030204" pitchFamily="18" charset="0"/>
                <a:ea typeface="宋体" panose="02010600030101010101" pitchFamily="2" charset="-122"/>
                <a:cs typeface="Times New Roman" panose="02020603050405020304" pitchFamily="18" charset="0"/>
              </a:rPr>
              <a:t>使用随机决策树生成的</a:t>
            </a:r>
            <a:r>
              <a:rPr lang="en-US" altLang="zh-CN" sz="2000" dirty="0">
                <a:latin typeface="Cambria" panose="02040503050406030204" pitchFamily="18" charset="0"/>
                <a:ea typeface="宋体" panose="02010600030101010101" pitchFamily="2" charset="-122"/>
                <a:cs typeface="Times New Roman" panose="02020603050405020304" pitchFamily="18" charset="0"/>
              </a:rPr>
              <a:t>prompt</a:t>
            </a:r>
            <a:r>
              <a:rPr lang="zh-CN" altLang="zh-CN" sz="2000" dirty="0">
                <a:effectLst/>
                <a:latin typeface="Cambria" panose="02040503050406030204" pitchFamily="18" charset="0"/>
                <a:ea typeface="宋体" panose="02010600030101010101" pitchFamily="2" charset="-122"/>
                <a:cs typeface="Times New Roman" panose="02020603050405020304" pitchFamily="18" charset="0"/>
              </a:rPr>
              <a:t>进行训练的</a:t>
            </a:r>
            <a:r>
              <a:rPr lang="en-US" altLang="zh-CN" sz="2000" dirty="0">
                <a:effectLst/>
                <a:latin typeface="Cambria" panose="02040503050406030204" pitchFamily="18" charset="0"/>
                <a:ea typeface="宋体" panose="02010600030101010101" pitchFamily="2" charset="-122"/>
                <a:cs typeface="Times New Roman" panose="02020603050405020304" pitchFamily="18" charset="0"/>
              </a:rPr>
              <a:t>Transformer</a:t>
            </a:r>
            <a:r>
              <a:rPr lang="zh-CN" altLang="zh-CN" sz="2000" dirty="0">
                <a:effectLst/>
                <a:latin typeface="Cambria" panose="02040503050406030204" pitchFamily="18" charset="0"/>
                <a:ea typeface="宋体" panose="02010600030101010101" pitchFamily="2" charset="-122"/>
                <a:cs typeface="Times New Roman" panose="02020603050405020304" pitchFamily="18" charset="0"/>
              </a:rPr>
              <a:t>可以在上下文中学习这个类，其性能比贪婪树学习或树提升要好得多。</a:t>
            </a:r>
          </a:p>
        </p:txBody>
      </p:sp>
      <p:pic>
        <p:nvPicPr>
          <p:cNvPr id="4" name="图片 3">
            <a:extLst>
              <a:ext uri="{FF2B5EF4-FFF2-40B4-BE49-F238E27FC236}">
                <a16:creationId xmlns:a16="http://schemas.microsoft.com/office/drawing/2014/main" id="{E5509804-8944-25F6-C122-5A0CA97ED8C8}"/>
              </a:ext>
            </a:extLst>
          </p:cNvPr>
          <p:cNvPicPr>
            <a:picLocks noChangeAspect="1"/>
          </p:cNvPicPr>
          <p:nvPr/>
        </p:nvPicPr>
        <p:blipFill>
          <a:blip r:embed="rId3"/>
          <a:stretch>
            <a:fillRect/>
          </a:stretch>
        </p:blipFill>
        <p:spPr>
          <a:xfrm>
            <a:off x="1549400" y="438247"/>
            <a:ext cx="7772400" cy="3969092"/>
          </a:xfrm>
          <a:prstGeom prst="rect">
            <a:avLst/>
          </a:prstGeom>
        </p:spPr>
      </p:pic>
      <p:sp>
        <p:nvSpPr>
          <p:cNvPr id="6" name="文本框 5">
            <a:extLst>
              <a:ext uri="{FF2B5EF4-FFF2-40B4-BE49-F238E27FC236}">
                <a16:creationId xmlns:a16="http://schemas.microsoft.com/office/drawing/2014/main" id="{5A41DA18-3DAB-E604-F130-98ABF4E1F12C}"/>
              </a:ext>
            </a:extLst>
          </p:cNvPr>
          <p:cNvSpPr txBox="1"/>
          <p:nvPr/>
        </p:nvSpPr>
        <p:spPr>
          <a:xfrm>
            <a:off x="1214438" y="5032816"/>
            <a:ext cx="11229974" cy="369332"/>
          </a:xfrm>
          <a:prstGeom prst="rect">
            <a:avLst/>
          </a:prstGeom>
          <a:noFill/>
        </p:spPr>
        <p:txBody>
          <a:bodyPr wrap="square">
            <a:spAutoFit/>
          </a:bodyPr>
          <a:lstStyle/>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Transformer</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在上下文中学习这个类，其性能比贪婪树学习和</a:t>
            </a:r>
            <a:r>
              <a:rPr lang="en-US" altLang="zh-CN" sz="1800" dirty="0" err="1">
                <a:effectLst/>
                <a:latin typeface="Cambria" panose="02040503050406030204" pitchFamily="18" charset="0"/>
                <a:ea typeface="宋体" panose="02010600030101010101" pitchFamily="2" charset="-122"/>
                <a:cs typeface="Times New Roman" panose="02020603050405020304" pitchFamily="18" charset="0"/>
              </a:rPr>
              <a:t>XGBoost</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要好得多。</a:t>
            </a:r>
          </a:p>
        </p:txBody>
      </p:sp>
      <p:sp>
        <p:nvSpPr>
          <p:cNvPr id="10" name="文本框 9">
            <a:extLst>
              <a:ext uri="{FF2B5EF4-FFF2-40B4-BE49-F238E27FC236}">
                <a16:creationId xmlns:a16="http://schemas.microsoft.com/office/drawing/2014/main" id="{E8EB1E4C-DB30-D80B-2F4B-DA371D4D670B}"/>
              </a:ext>
            </a:extLst>
          </p:cNvPr>
          <p:cNvSpPr txBox="1"/>
          <p:nvPr/>
        </p:nvSpPr>
        <p:spPr>
          <a:xfrm>
            <a:off x="334961" y="68915"/>
            <a:ext cx="1910933" cy="369332"/>
          </a:xfrm>
          <a:prstGeom prst="rect">
            <a:avLst/>
          </a:prstGeom>
          <a:noFill/>
        </p:spPr>
        <p:txBody>
          <a:bodyPr wrap="square">
            <a:spAutoFit/>
          </a:bodyPr>
          <a:lstStyle/>
          <a:p>
            <a:pPr>
              <a:spcBef>
                <a:spcPts val="900"/>
              </a:spcBef>
              <a:spcAft>
                <a:spcPts val="900"/>
              </a:spcAft>
            </a:pPr>
            <a:r>
              <a:rPr lang="zh-CN" altLang="zh-CN" sz="1800" b="1" dirty="0">
                <a:effectLst/>
                <a:latin typeface="Cambria" panose="02040503050406030204" pitchFamily="18" charset="0"/>
                <a:ea typeface="宋体" panose="02010600030101010101" pitchFamily="2" charset="-122"/>
                <a:cs typeface="Times New Roman" panose="02020603050405020304" pitchFamily="18" charset="0"/>
              </a:rPr>
              <a:t>决策树</a:t>
            </a:r>
          </a:p>
        </p:txBody>
      </p:sp>
    </p:spTree>
    <p:extLst>
      <p:ext uri="{BB962C8B-B14F-4D97-AF65-F5344CB8AC3E}">
        <p14:creationId xmlns:p14="http://schemas.microsoft.com/office/powerpoint/2010/main" val="1156902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A012CD1-4DDC-2B12-3E52-BBAE1697A85C}"/>
              </a:ext>
            </a:extLst>
          </p:cNvPr>
          <p:cNvSpPr txBox="1"/>
          <p:nvPr/>
        </p:nvSpPr>
        <p:spPr>
          <a:xfrm>
            <a:off x="819150" y="4737606"/>
            <a:ext cx="10553700" cy="1246495"/>
          </a:xfrm>
          <a:prstGeom prst="rect">
            <a:avLst/>
          </a:prstGeom>
          <a:noFill/>
        </p:spPr>
        <p:txBody>
          <a:bodyPr wrap="square">
            <a:spAutoFit/>
          </a:bodyPr>
          <a:lstStyle/>
          <a:p>
            <a:pPr>
              <a:spcBef>
                <a:spcPts val="900"/>
              </a:spcBef>
              <a:spcAft>
                <a:spcPts val="900"/>
              </a:spcAft>
            </a:pPr>
            <a:r>
              <a:rPr lang="en-US" altLang="zh-CN" sz="2000" dirty="0">
                <a:effectLst/>
                <a:latin typeface="Cambria" panose="02040503050406030204" pitchFamily="18" charset="0"/>
                <a:ea typeface="宋体" panose="02010600030101010101" pitchFamily="2" charset="-122"/>
                <a:cs typeface="Times New Roman" panose="02020603050405020304" pitchFamily="18" charset="0"/>
              </a:rPr>
              <a:t>(c)</a:t>
            </a:r>
            <a:r>
              <a:rPr lang="zh-CN" altLang="zh-CN" sz="2000" dirty="0">
                <a:effectLst/>
                <a:latin typeface="Cambria" panose="02040503050406030204" pitchFamily="18" charset="0"/>
                <a:ea typeface="宋体" panose="02010600030101010101" pitchFamily="2" charset="-122"/>
                <a:cs typeface="Times New Roman" panose="02020603050405020304" pitchFamily="18" charset="0"/>
              </a:rPr>
              <a:t>使用随机</a:t>
            </a:r>
            <a:r>
              <a:rPr lang="en-US" altLang="zh-CN" sz="2000" dirty="0">
                <a:effectLst/>
                <a:latin typeface="Cambria" panose="02040503050406030204" pitchFamily="18" charset="0"/>
                <a:ea typeface="宋体" panose="02010600030101010101" pitchFamily="2" charset="-122"/>
                <a:cs typeface="Times New Roman" panose="02020603050405020304" pitchFamily="18" charset="0"/>
              </a:rPr>
              <a:t>2</a:t>
            </a:r>
            <a:r>
              <a:rPr lang="zh-CN" altLang="zh-CN" sz="2000" dirty="0">
                <a:effectLst/>
                <a:latin typeface="Cambria" panose="02040503050406030204" pitchFamily="18" charset="0"/>
                <a:ea typeface="宋体" panose="02010600030101010101" pitchFamily="2" charset="-122"/>
                <a:cs typeface="Times New Roman" panose="02020603050405020304" pitchFamily="18" charset="0"/>
              </a:rPr>
              <a:t>层</a:t>
            </a:r>
            <a:r>
              <a:rPr lang="en-US" altLang="zh-CN" sz="2000" dirty="0" err="1">
                <a:effectLst/>
                <a:latin typeface="Cambria" panose="02040503050406030204" pitchFamily="18" charset="0"/>
                <a:ea typeface="宋体" panose="02010600030101010101" pitchFamily="2" charset="-122"/>
                <a:cs typeface="Times New Roman" panose="02020603050405020304" pitchFamily="18" charset="0"/>
              </a:rPr>
              <a:t>ReLU</a:t>
            </a:r>
            <a:r>
              <a:rPr lang="zh-CN" altLang="zh-CN" sz="2000" dirty="0">
                <a:effectLst/>
                <a:latin typeface="Cambria" panose="02040503050406030204" pitchFamily="18" charset="0"/>
                <a:ea typeface="宋体" panose="02010600030101010101" pitchFamily="2" charset="-122"/>
                <a:cs typeface="Times New Roman" panose="02020603050405020304" pitchFamily="18" charset="0"/>
              </a:rPr>
              <a:t>神经网络生成的提示进行训练的</a:t>
            </a:r>
            <a:r>
              <a:rPr lang="en-US" altLang="zh-CN" sz="2000" dirty="0">
                <a:effectLst/>
                <a:latin typeface="Cambria" panose="02040503050406030204" pitchFamily="18" charset="0"/>
                <a:ea typeface="宋体" panose="02010600030101010101" pitchFamily="2" charset="-122"/>
                <a:cs typeface="Times New Roman" panose="02020603050405020304" pitchFamily="18" charset="0"/>
              </a:rPr>
              <a:t>Transformer</a:t>
            </a:r>
            <a:r>
              <a:rPr lang="zh-CN" altLang="zh-CN" sz="2000" dirty="0">
                <a:effectLst/>
                <a:latin typeface="Cambria" panose="02040503050406030204" pitchFamily="18" charset="0"/>
                <a:ea typeface="宋体" panose="02010600030101010101" pitchFamily="2" charset="-122"/>
                <a:cs typeface="Times New Roman" panose="02020603050405020304" pitchFamily="18" charset="0"/>
              </a:rPr>
              <a:t>可以在上下文中学习此类。</a:t>
            </a:r>
            <a:r>
              <a:rPr lang="zh-CN" altLang="en-US" sz="2000" dirty="0">
                <a:latin typeface="Cambria" panose="02040503050406030204" pitchFamily="18" charset="0"/>
                <a:ea typeface="宋体" panose="02010600030101010101" pitchFamily="2" charset="-122"/>
                <a:cs typeface="Times New Roman" panose="02020603050405020304" pitchFamily="18" charset="0"/>
              </a:rPr>
              <a:t>最优的</a:t>
            </a:r>
            <a:r>
              <a:rPr lang="en-US" altLang="zh-CN" sz="2000" dirty="0">
                <a:latin typeface="Cambria" panose="02040503050406030204" pitchFamily="18" charset="0"/>
                <a:ea typeface="宋体" panose="02010600030101010101" pitchFamily="2" charset="-122"/>
                <a:cs typeface="Times New Roman" panose="02020603050405020304" pitchFamily="18" charset="0"/>
              </a:rPr>
              <a:t>baseline</a:t>
            </a:r>
            <a:r>
              <a:rPr lang="zh-CN" altLang="en-US" sz="2000" dirty="0">
                <a:latin typeface="Cambria" panose="02040503050406030204" pitchFamily="18" charset="0"/>
                <a:ea typeface="宋体" panose="02010600030101010101" pitchFamily="2" charset="-122"/>
                <a:cs typeface="Times New Roman" panose="02020603050405020304" pitchFamily="18" charset="0"/>
              </a:rPr>
              <a:t>是</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使用</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Adam (</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梯度下降的一种变体</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在上下文示例上训练具有相同架构的两层神经网络</a:t>
            </a:r>
            <a:endParaRPr lang="en-US"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2000" dirty="0">
                <a:effectLst/>
                <a:latin typeface="Cambria" panose="02040503050406030204" pitchFamily="18" charset="0"/>
                <a:ea typeface="宋体" panose="02010600030101010101" pitchFamily="2" charset="-122"/>
                <a:cs typeface="Times New Roman" panose="02020603050405020304" pitchFamily="18" charset="0"/>
              </a:rPr>
              <a:t>误差以与基线相似的速率减小</a:t>
            </a:r>
            <a:r>
              <a:rPr lang="zh-CN" altLang="en-US" sz="2000" dirty="0">
                <a:effectLst/>
                <a:latin typeface="Cambria" panose="02040503050406030204" pitchFamily="18" charset="0"/>
                <a:ea typeface="宋体" panose="02010600030101010101" pitchFamily="2" charset="-122"/>
                <a:cs typeface="Times New Roman" panose="02020603050405020304" pitchFamily="18" charset="0"/>
              </a:rPr>
              <a:t>。</a:t>
            </a:r>
            <a:r>
              <a:rPr lang="zh-CN" altLang="zh-CN" sz="2000" dirty="0">
                <a:effectLst/>
              </a:rPr>
              <a:t> </a:t>
            </a:r>
            <a:endParaRPr lang="en-US" altLang="zh-CN" sz="2000" dirty="0">
              <a:effectLst/>
              <a:latin typeface="Cambria" panose="020405030504060302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F7804259-804E-30F5-5F23-6728C2B8AD89}"/>
              </a:ext>
            </a:extLst>
          </p:cNvPr>
          <p:cNvPicPr>
            <a:picLocks noChangeAspect="1"/>
          </p:cNvPicPr>
          <p:nvPr/>
        </p:nvPicPr>
        <p:blipFill>
          <a:blip r:embed="rId3"/>
          <a:stretch>
            <a:fillRect/>
          </a:stretch>
        </p:blipFill>
        <p:spPr>
          <a:xfrm>
            <a:off x="2533650" y="480848"/>
            <a:ext cx="7124700" cy="4065012"/>
          </a:xfrm>
          <a:prstGeom prst="rect">
            <a:avLst/>
          </a:prstGeom>
        </p:spPr>
      </p:pic>
    </p:spTree>
    <p:extLst>
      <p:ext uri="{BB962C8B-B14F-4D97-AF65-F5344CB8AC3E}">
        <p14:creationId xmlns:p14="http://schemas.microsoft.com/office/powerpoint/2010/main" val="3522252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67130" y="824230"/>
            <a:ext cx="9573260" cy="829945"/>
          </a:xfrm>
          <a:prstGeom prst="rect">
            <a:avLst/>
          </a:prstGeom>
          <a:noFill/>
        </p:spPr>
        <p:txBody>
          <a:bodyPr wrap="square" rtlCol="0" anchor="t">
            <a:spAutoFit/>
          </a:bodyPr>
          <a:lstStyle/>
          <a:p>
            <a:r>
              <a:rPr lang="en-US" altLang="zh-CN" sz="2400" dirty="0"/>
              <a:t>In context learning</a:t>
            </a:r>
            <a:r>
              <a:rPr lang="zh-CN" altLang="en-US" sz="2400" dirty="0"/>
              <a:t>——模型能够利用</a:t>
            </a:r>
            <a:r>
              <a:rPr lang="en-US" altLang="zh-CN" sz="2400" dirty="0"/>
              <a:t>prompt</a:t>
            </a:r>
            <a:r>
              <a:rPr lang="zh-CN" altLang="en-US" sz="2400" dirty="0"/>
              <a:t>中的示例（</a:t>
            </a:r>
            <a:r>
              <a:rPr lang="en-US" altLang="zh-CN" sz="2400" dirty="0"/>
              <a:t>input</a:t>
            </a:r>
            <a:r>
              <a:rPr lang="zh-CN" altLang="en-US" sz="2400" dirty="0"/>
              <a:t>-</a:t>
            </a:r>
            <a:r>
              <a:rPr lang="en-US" altLang="zh-CN" sz="2400" dirty="0"/>
              <a:t>output pair</a:t>
            </a:r>
            <a:r>
              <a:rPr lang="zh-CN" altLang="en-US" sz="2400" dirty="0"/>
              <a:t>）来完成新的查询任务。</a:t>
            </a:r>
          </a:p>
        </p:txBody>
      </p:sp>
      <p:pic>
        <p:nvPicPr>
          <p:cNvPr id="3" name="图片 2"/>
          <p:cNvPicPr>
            <a:picLocks noChangeAspect="1"/>
          </p:cNvPicPr>
          <p:nvPr>
            <p:custDataLst>
              <p:tags r:id="rId1"/>
            </p:custDataLst>
          </p:nvPr>
        </p:nvPicPr>
        <p:blipFill>
          <a:blip r:embed="rId4"/>
          <a:stretch>
            <a:fillRect/>
          </a:stretch>
        </p:blipFill>
        <p:spPr>
          <a:xfrm>
            <a:off x="346710" y="2517140"/>
            <a:ext cx="11498580" cy="1824355"/>
          </a:xfrm>
          <a:prstGeom prst="rect">
            <a:avLst/>
          </a:prstGeom>
        </p:spPr>
      </p:pic>
      <p:sp>
        <p:nvSpPr>
          <p:cNvPr id="5" name="文本框 4">
            <a:extLst>
              <a:ext uri="{FF2B5EF4-FFF2-40B4-BE49-F238E27FC236}">
                <a16:creationId xmlns:a16="http://schemas.microsoft.com/office/drawing/2014/main" id="{D7E03B0E-924D-AE55-2604-C44E86A71553}"/>
              </a:ext>
            </a:extLst>
          </p:cNvPr>
          <p:cNvSpPr txBox="1"/>
          <p:nvPr/>
        </p:nvSpPr>
        <p:spPr>
          <a:xfrm>
            <a:off x="5443673" y="4787167"/>
            <a:ext cx="1679049" cy="461665"/>
          </a:xfrm>
          <a:prstGeom prst="rect">
            <a:avLst/>
          </a:prstGeom>
          <a:noFill/>
        </p:spPr>
        <p:txBody>
          <a:bodyPr wrap="none" rtlCol="0">
            <a:spAutoFit/>
          </a:bodyPr>
          <a:lstStyle/>
          <a:p>
            <a:r>
              <a:rPr kumimoji="1" lang="en-US" altLang="zh-CN" sz="2400" dirty="0"/>
              <a:t>transformer</a:t>
            </a:r>
            <a:endParaRPr kumimoji="1" lang="zh-CN" altLang="en-US" sz="2400" dirty="0"/>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E28DBBAC-6681-448D-C95D-C927440D16A9}"/>
                  </a:ext>
                </a:extLst>
              </p:cNvPr>
              <p:cNvSpPr txBox="1"/>
              <p:nvPr/>
            </p:nvSpPr>
            <p:spPr>
              <a:xfrm>
                <a:off x="1059325" y="4795449"/>
                <a:ext cx="4441371" cy="864980"/>
              </a:xfrm>
              <a:prstGeom prst="rect">
                <a:avLst/>
              </a:prstGeom>
              <a:noFill/>
            </p:spPr>
            <p:txBody>
              <a:bodyPr wrap="square" rtlCol="0">
                <a:spAutoFit/>
              </a:bodyPr>
              <a:lstStyle/>
              <a:p>
                <a14:m>
                  <m:oMath xmlns:m="http://schemas.openxmlformats.org/officeDocument/2006/math">
                    <m:r>
                      <a:rPr lang="en-US" altLang="zh-CN" sz="2400" smtClean="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𝑓</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e>
                    </m:d>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𝑓</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𝑘</m:t>
                            </m:r>
                          </m:sub>
                        </m:sSub>
                      </m:e>
                    </m:d>
                  </m:oMath>
                </a14:m>
                <a:r>
                  <a:rPr lang="en-US" altLang="zh-CN" sz="2400" dirty="0">
                    <a:effectLst/>
                    <a:latin typeface="Cambria" panose="020405030504060302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e>
                      <m:sub>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query</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2400" dirty="0">
                  <a:effectLst/>
                  <a:latin typeface="宋体" panose="02010600030101010101" pitchFamily="2" charset="-122"/>
                  <a:ea typeface="宋体" panose="02010600030101010101" pitchFamily="2" charset="-122"/>
                  <a:cs typeface="Times New Roman" panose="02020603050405020304" pitchFamily="18" charset="0"/>
                </a:endParaRPr>
              </a:p>
              <a:p>
                <a:endParaRPr kumimoji="1" lang="zh-CN" altLang="en-US" sz="2400" dirty="0"/>
              </a:p>
            </p:txBody>
          </p:sp>
        </mc:Choice>
        <mc:Fallback>
          <p:sp>
            <p:nvSpPr>
              <p:cNvPr id="6" name="文本框 5">
                <a:extLst>
                  <a:ext uri="{FF2B5EF4-FFF2-40B4-BE49-F238E27FC236}">
                    <a16:creationId xmlns:a16="http://schemas.microsoft.com/office/drawing/2014/main" id="{E28DBBAC-6681-448D-C95D-C927440D16A9}"/>
                  </a:ext>
                </a:extLst>
              </p:cNvPr>
              <p:cNvSpPr txBox="1">
                <a:spLocks noRot="1" noChangeAspect="1" noMove="1" noResize="1" noEditPoints="1" noAdjustHandles="1" noChangeArrowheads="1" noChangeShapeType="1" noTextEdit="1"/>
              </p:cNvSpPr>
              <p:nvPr/>
            </p:nvSpPr>
            <p:spPr>
              <a:xfrm>
                <a:off x="1059325" y="4795449"/>
                <a:ext cx="4441371" cy="864980"/>
              </a:xfrm>
              <a:prstGeom prst="rect">
                <a:avLst/>
              </a:prstGeom>
              <a:blipFill>
                <a:blip r:embed="rId5"/>
                <a:stretch>
                  <a:fillRect l="-1143" t="-57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A220FE81-5C36-7887-0191-76C4266C0596}"/>
                  </a:ext>
                </a:extLst>
              </p:cNvPr>
              <p:cNvSpPr txBox="1"/>
              <p:nvPr/>
            </p:nvSpPr>
            <p:spPr>
              <a:xfrm>
                <a:off x="7386638" y="4787167"/>
                <a:ext cx="2765629" cy="671851"/>
              </a:xfrm>
              <a:prstGeom prst="rect">
                <a:avLst/>
              </a:prstGeom>
              <a:noFill/>
            </p:spPr>
            <p:txBody>
              <a:bodyPr wrap="none" rtlCol="0">
                <a:spAutoFit/>
              </a:bodyPr>
              <a:lstStyle/>
              <a:p>
                <a14:m>
                  <m:oMath xmlns:m="http://schemas.openxmlformats.org/officeDocument/2006/math">
                    <m:r>
                      <a:rPr lang="en-US" altLang="zh-CN" sz="1800"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𝑓</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e>
                    </m:d>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t> </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𝑓</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e>
                    </m:d>
                  </m:oMath>
                </a14:m>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a:t>
                </a:r>
                <a:r>
                  <a:rPr lang="en-US" altLang="zh-CN" dirty="0">
                    <a:ea typeface="宋体" panose="02010600030101010101" pitchFamily="2" charset="-122"/>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𝑓</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𝑥</m:t>
                        </m:r>
                      </m:e>
                      <m:sub>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query</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a:p>
                <a:endParaRPr kumimoji="1" lang="zh-CN" altLang="en-US" dirty="0"/>
              </a:p>
            </p:txBody>
          </p:sp>
        </mc:Choice>
        <mc:Fallback>
          <p:sp>
            <p:nvSpPr>
              <p:cNvPr id="9" name="文本框 8">
                <a:extLst>
                  <a:ext uri="{FF2B5EF4-FFF2-40B4-BE49-F238E27FC236}">
                    <a16:creationId xmlns:a16="http://schemas.microsoft.com/office/drawing/2014/main" id="{A220FE81-5C36-7887-0191-76C4266C0596}"/>
                  </a:ext>
                </a:extLst>
              </p:cNvPr>
              <p:cNvSpPr txBox="1">
                <a:spLocks noRot="1" noChangeAspect="1" noMove="1" noResize="1" noEditPoints="1" noAdjustHandles="1" noChangeArrowheads="1" noChangeShapeType="1" noTextEdit="1"/>
              </p:cNvSpPr>
              <p:nvPr/>
            </p:nvSpPr>
            <p:spPr>
              <a:xfrm>
                <a:off x="7386638" y="4787167"/>
                <a:ext cx="2765629" cy="671851"/>
              </a:xfrm>
              <a:prstGeom prst="rect">
                <a:avLst/>
              </a:prstGeom>
              <a:blipFill>
                <a:blip r:embed="rId6"/>
                <a:stretch>
                  <a:fillRect l="-457" t="-5455"/>
                </a:stretch>
              </a:blipFill>
            </p:spPr>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668D7AAD-5691-8D59-FEE4-3B1FEA163E1A}"/>
                  </a:ext>
                </a:extLst>
              </p:cNvPr>
              <p:cNvSpPr txBox="1"/>
              <p:nvPr/>
            </p:nvSpPr>
            <p:spPr>
              <a:xfrm>
                <a:off x="683759" y="1990046"/>
                <a:ext cx="10678526" cy="3324564"/>
              </a:xfrm>
              <a:prstGeom prst="rect">
                <a:avLst/>
              </a:prstGeom>
              <a:noFill/>
            </p:spPr>
            <p:txBody>
              <a:bodyPr wrap="square">
                <a:spAutoFit/>
              </a:bodyPr>
              <a:lstStyle/>
              <a:p>
                <a:pPr>
                  <a:spcBef>
                    <a:spcPts val="900"/>
                  </a:spcBef>
                  <a:spcAft>
                    <a:spcPts val="900"/>
                  </a:spcAft>
                </a:pPr>
                <a:r>
                  <a:rPr lang="zh-CN" altLang="en-US" sz="2000" b="1" dirty="0">
                    <a:effectLst/>
                    <a:latin typeface="宋体" panose="02010600030101010101" pitchFamily="2" charset="-122"/>
                    <a:ea typeface="宋体" panose="02010600030101010101" pitchFamily="2" charset="-122"/>
                    <a:cs typeface="Times New Roman" panose="02020603050405020304" pitchFamily="18" charset="0"/>
                  </a:rPr>
                  <a:t>形式化定</a:t>
                </a:r>
                <a:r>
                  <a:rPr lang="en-US" altLang="zh-CN" sz="2000" b="1" dirty="0" err="1">
                    <a:effectLst/>
                    <a:latin typeface="宋体" panose="02010600030101010101" pitchFamily="2" charset="-122"/>
                    <a:ea typeface="宋体" panose="02010600030101010101" pitchFamily="2" charset="-122"/>
                    <a:cs typeface="Times New Roman" panose="02020603050405020304" pitchFamily="18" charset="0"/>
                  </a:rPr>
                  <a:t>义</a:t>
                </a:r>
                <a:r>
                  <a:rPr lang="zh-CN" altLang="en-US" sz="2000" b="1"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sz="2000" b="1" i="1" dirty="0">
                  <a:latin typeface="Cambria Math"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endParaRPr lang="en-US" altLang="zh-CN" sz="2000" i="1" dirty="0">
                  <a:effectLst/>
                  <a:latin typeface="Cambria Math"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 xmlns:m="http://schemas.openxmlformats.org/officeDocument/2006/math">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20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0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ℱ</m:t>
                    </m:r>
                  </m:oMath>
                </a14:m>
                <a:r>
                  <a:rPr lang="en-US" altLang="zh-CN" sz="2000" dirty="0">
                    <a:effectLst/>
                    <a:latin typeface="Cambria" panose="02040503050406030204" pitchFamily="18" charset="0"/>
                    <a:ea typeface="宋体" panose="02010600030101010101" pitchFamily="2" charset="-122"/>
                    <a:cs typeface="Times New Roman" panose="02020603050405020304" pitchFamily="18" charset="0"/>
                  </a:rPr>
                  <a:t>,</a:t>
                </a:r>
                <a:r>
                  <a:rPr lang="zh-CN" altLang="en-US" sz="2000" dirty="0">
                    <a:effectLst/>
                    <a:latin typeface="Cambria" panose="02040503050406030204" pitchFamily="18" charset="0"/>
                    <a:ea typeface="宋体" panose="02010600030101010101" pitchFamily="2" charset="-122"/>
                    <a:cs typeface="Times New Roman" panose="02020603050405020304" pitchFamily="18" charset="0"/>
                  </a:rPr>
                  <a:t>        </a:t>
                </a:r>
                <a:endParaRPr lang="en-US" altLang="zh-CN" sz="2000" i="1" dirty="0">
                  <a:latin typeface="Cambria Math"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𝑃</m:t>
                    </m:r>
                  </m:oMath>
                </a14:m>
                <a:r>
                  <a:rPr lang="zh-CN" altLang="en-US" sz="2000" dirty="0">
                    <a:latin typeface="宋体" panose="02010600030101010101" pitchFamily="2" charset="-122"/>
                    <a:ea typeface="宋体" panose="02010600030101010101" pitchFamily="2" charset="-122"/>
                    <a:cs typeface="Times New Roman" panose="02020603050405020304" pitchFamily="18" charset="0"/>
                  </a:rPr>
                  <a:t>：</a:t>
                </a:r>
                <a:r>
                  <a:rPr lang="en-US" altLang="zh-CN" sz="20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𝑓</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1</m:t>
                            </m:r>
                          </m:sub>
                        </m:sSub>
                      </m:e>
                    </m:d>
                    <m:r>
                      <a:rPr lang="en-US" altLang="zh-CN" sz="20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20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𝑓</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𝑘</m:t>
                            </m:r>
                          </m:sub>
                        </m:sSub>
                      </m:e>
                    </m:d>
                  </m:oMath>
                </a14:m>
                <a:r>
                  <a:rPr lang="en-US" altLang="zh-CN" sz="2000" dirty="0">
                    <a:effectLst/>
                    <a:latin typeface="Cambria" panose="020405030504060302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𝑥</m:t>
                        </m:r>
                      </m:e>
                      <m:sub>
                        <m:r>
                          <m:rPr>
                            <m:sty m:val="p"/>
                          </m:rPr>
                          <a:rPr lang="en-US" altLang="zh-CN" sz="2000">
                            <a:effectLst/>
                            <a:latin typeface="Cambria Math" panose="02040503050406030204" pitchFamily="18" charset="0"/>
                            <a:ea typeface="宋体" panose="02010600030101010101" pitchFamily="2" charset="-122"/>
                            <a:cs typeface="Times New Roman" panose="02020603050405020304" pitchFamily="18" charset="0"/>
                          </a:rPr>
                          <m:t>query</m:t>
                        </m:r>
                      </m:sub>
                    </m:sSub>
                    <m:r>
                      <a:rPr lang="en-US" altLang="zh-CN" sz="2000">
                        <a:effectLst/>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2000" dirty="0">
                  <a:effectLst/>
                  <a:latin typeface="宋体" panose="02010600030101010101" pitchFamily="2" charset="-122"/>
                  <a:ea typeface="宋体" panose="02010600030101010101" pitchFamily="2" charset="-122"/>
                  <a:cs typeface="Times New Roman" panose="02020603050405020304" pitchFamily="18" charset="0"/>
                </a:endParaRPr>
              </a:p>
              <a:p>
                <a:pPr>
                  <a:spcBef>
                    <a:spcPts val="900"/>
                  </a:spcBef>
                  <a:spcAft>
                    <a:spcPts val="900"/>
                  </a:spcAft>
                </a:pPr>
                <a:r>
                  <a:rPr lang="en-US" altLang="zh-CN" sz="2000" dirty="0" err="1">
                    <a:effectLst/>
                    <a:latin typeface="宋体" panose="02010600030101010101" pitchFamily="2" charset="-122"/>
                    <a:ea typeface="宋体" panose="02010600030101010101" pitchFamily="2" charset="-122"/>
                    <a:cs typeface="Times New Roman" panose="02020603050405020304" pitchFamily="18" charset="0"/>
                  </a:rPr>
                  <a:t>如果</a:t>
                </a:r>
                <a:r>
                  <a:rPr lang="en-US" altLang="zh-CN" sz="2000" dirty="0">
                    <a:latin typeface="宋体" panose="02010600030101010101" pitchFamily="2" charset="-122"/>
                    <a:ea typeface="宋体" panose="02010600030101010101" pitchFamily="2" charset="-122"/>
                    <a:cs typeface="Times New Roman" panose="02020603050405020304" pitchFamily="18" charset="0"/>
                  </a:rPr>
                  <a:t>模型</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𝑀</m:t>
                    </m:r>
                  </m:oMath>
                </a14:m>
                <a:r>
                  <a:rPr lang="en-US" altLang="zh-CN" sz="2000" dirty="0" err="1">
                    <a:effectLst/>
                    <a:latin typeface="宋体" panose="02010600030101010101" pitchFamily="2" charset="-122"/>
                    <a:ea typeface="宋体" panose="02010600030101010101" pitchFamily="2" charset="-122"/>
                    <a:cs typeface="Times New Roman" panose="02020603050405020304" pitchFamily="18" charset="0"/>
                  </a:rPr>
                  <a:t>能够以不超过</a:t>
                </a:r>
                <a14:m>
                  <m:oMath xmlns:m="http://schemas.openxmlformats.org/officeDocument/2006/math">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𝜖</m:t>
                    </m:r>
                  </m:oMath>
                </a14:m>
                <a:r>
                  <a:rPr lang="en-US" altLang="zh-CN" sz="2000" dirty="0" err="1">
                    <a:effectLst/>
                    <a:latin typeface="宋体" panose="02010600030101010101" pitchFamily="2" charset="-122"/>
                    <a:ea typeface="宋体" panose="02010600030101010101" pitchFamily="2" charset="-122"/>
                    <a:cs typeface="Times New Roman" panose="02020603050405020304" pitchFamily="18" charset="0"/>
                  </a:rPr>
                  <a:t>的误差预测</a:t>
                </a:r>
                <a14:m>
                  <m:oMath xmlns:m="http://schemas.openxmlformats.org/officeDocument/2006/math">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𝑓</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𝑥</m:t>
                            </m:r>
                          </m:e>
                          <m:sub>
                            <m:r>
                              <m:rPr>
                                <m:sty m:val="p"/>
                              </m:rPr>
                              <a:rPr lang="en-US" altLang="zh-CN" sz="2000">
                                <a:effectLst/>
                                <a:latin typeface="Cambria Math" panose="02040503050406030204" pitchFamily="18" charset="0"/>
                                <a:ea typeface="宋体" panose="02010600030101010101" pitchFamily="2" charset="-122"/>
                                <a:cs typeface="Times New Roman" panose="02020603050405020304" pitchFamily="18" charset="0"/>
                              </a:rPr>
                              <m:t>query</m:t>
                            </m:r>
                          </m:sub>
                        </m:sSub>
                      </m:e>
                    </m:d>
                  </m:oMath>
                </a14:m>
                <a:r>
                  <a:rPr lang="zh-CN" altLang="en-US" sz="2000" dirty="0">
                    <a:effectLst/>
                    <a:latin typeface="Cambria" panose="02040503050406030204" pitchFamily="18" charset="0"/>
                    <a:ea typeface="宋体" panose="02010600030101010101" pitchFamily="2" charset="-122"/>
                    <a:cs typeface="Times New Roman" panose="02020603050405020304" pitchFamily="18" charset="0"/>
                  </a:rPr>
                  <a:t>，</a:t>
                </a:r>
                <a:r>
                  <a:rPr lang="en-US" altLang="zh-CN" sz="2000" dirty="0">
                    <a:latin typeface="宋体" panose="02010600030101010101" pitchFamily="2" charset="-122"/>
                    <a:ea typeface="宋体" panose="02010600030101010101" pitchFamily="2" charset="-122"/>
                    <a:cs typeface="Times New Roman" panose="02020603050405020304" pitchFamily="18" charset="0"/>
                  </a:rPr>
                  <a:t> </a:t>
                </a:r>
                <a:r>
                  <a:rPr lang="zh-CN" altLang="en-US" sz="2000" dirty="0">
                    <a:latin typeface="宋体" panose="02010600030101010101" pitchFamily="2" charset="-122"/>
                    <a:ea typeface="宋体" panose="02010600030101010101" pitchFamily="2" charset="-122"/>
                    <a:cs typeface="Times New Roman" panose="02020603050405020304" pitchFamily="18" charset="0"/>
                  </a:rPr>
                  <a:t>认为模型</a:t>
                </a:r>
                <a:r>
                  <a:rPr lang="en-US" altLang="zh-CN" sz="2000" dirty="0">
                    <a:latin typeface="宋体" panose="02010600030101010101" pitchFamily="2" charset="-122"/>
                    <a:ea typeface="宋体" panose="02010600030101010101" pitchFamily="2" charset="-122"/>
                    <a:cs typeface="Times New Roman" panose="02020603050405020304" pitchFamily="18" charset="0"/>
                  </a:rPr>
                  <a:t>可以在上下文中学习函数类</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𝐹</m:t>
                    </m:r>
                  </m:oMath>
                </a14:m>
                <a:r>
                  <a:rPr lang="en-US" altLang="zh-CN" sz="2000" dirty="0">
                    <a:latin typeface="Cambria" panose="02040503050406030204" pitchFamily="18" charset="0"/>
                    <a:ea typeface="宋体" panose="02010600030101010101" pitchFamily="2" charset="-122"/>
                    <a:cs typeface="Times New Roman" panose="02020603050405020304" pitchFamily="18" charset="0"/>
                  </a:rPr>
                  <a:t>, </a:t>
                </a:r>
                <a:endParaRPr lang="zh-CN" altLang="zh-CN" sz="20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𝔼</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𝑃</m:t>
                          </m:r>
                        </m:sub>
                      </m:sSub>
                      <m:d>
                        <m:dPr>
                          <m:begChr m:val="["/>
                          <m:endChr m:val="]"/>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𝓁</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𝑀</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𝑃</m:t>
                                  </m:r>
                                </m:e>
                              </m:d>
                              <m:r>
                                <a:rPr lang="en-US" altLang="zh-CN" sz="20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𝑓</m:t>
                              </m:r>
                              <m:d>
                                <m:d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𝑥</m:t>
                                      </m:r>
                                    </m:e>
                                    <m:sub>
                                      <m:r>
                                        <m:rPr>
                                          <m:sty m:val="p"/>
                                        </m:rPr>
                                        <a:rPr lang="en-US" altLang="zh-CN" sz="2000">
                                          <a:effectLst/>
                                          <a:latin typeface="Cambria Math" panose="02040503050406030204" pitchFamily="18" charset="0"/>
                                          <a:ea typeface="宋体" panose="02010600030101010101" pitchFamily="2" charset="-122"/>
                                          <a:cs typeface="Times New Roman" panose="02020603050405020304" pitchFamily="18" charset="0"/>
                                        </a:rPr>
                                        <m:t>query</m:t>
                                      </m:r>
                                    </m:sub>
                                  </m:sSub>
                                </m:e>
                              </m:d>
                            </m:e>
                          </m:d>
                        </m:e>
                      </m:d>
                      <m:r>
                        <a:rPr lang="en-US" altLang="zh-CN" sz="20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𝜖</m:t>
                      </m:r>
                    </m:oMath>
                  </m:oMathPara>
                </a14:m>
                <a:endParaRPr lang="en-US" altLang="zh-CN" sz="20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p:sp>
            <p:nvSpPr>
              <p:cNvPr id="3" name="文本框 2">
                <a:extLst>
                  <a:ext uri="{FF2B5EF4-FFF2-40B4-BE49-F238E27FC236}">
                    <a16:creationId xmlns:a16="http://schemas.microsoft.com/office/drawing/2014/main" id="{668D7AAD-5691-8D59-FEE4-3B1FEA163E1A}"/>
                  </a:ext>
                </a:extLst>
              </p:cNvPr>
              <p:cNvSpPr txBox="1">
                <a:spLocks noRot="1" noChangeAspect="1" noMove="1" noResize="1" noEditPoints="1" noAdjustHandles="1" noChangeArrowheads="1" noChangeShapeType="1" noTextEdit="1"/>
              </p:cNvSpPr>
              <p:nvPr/>
            </p:nvSpPr>
            <p:spPr>
              <a:xfrm>
                <a:off x="683759" y="1990046"/>
                <a:ext cx="10678526" cy="3324564"/>
              </a:xfrm>
              <a:prstGeom prst="rect">
                <a:avLst/>
              </a:prstGeom>
              <a:blipFill>
                <a:blip r:embed="rId3"/>
                <a:stretch>
                  <a:fillRect l="-594" t="-152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3B4D67D1-0DFF-1F03-5C40-EADB6AD6B3B9}"/>
              </a:ext>
            </a:extLst>
          </p:cNvPr>
          <p:cNvPicPr>
            <a:picLocks noChangeAspect="1"/>
          </p:cNvPicPr>
          <p:nvPr/>
        </p:nvPicPr>
        <p:blipFill rotWithShape="1">
          <a:blip r:embed="rId4"/>
          <a:srcRect r="6706"/>
          <a:stretch/>
        </p:blipFill>
        <p:spPr>
          <a:xfrm>
            <a:off x="5250099" y="1275941"/>
            <a:ext cx="3064561" cy="2529723"/>
          </a:xfrm>
          <a:prstGeom prst="rect">
            <a:avLst/>
          </a:prstGeom>
        </p:spPr>
      </p:pic>
      <p:sp>
        <p:nvSpPr>
          <p:cNvPr id="6" name="文本框 5">
            <a:extLst>
              <a:ext uri="{FF2B5EF4-FFF2-40B4-BE49-F238E27FC236}">
                <a16:creationId xmlns:a16="http://schemas.microsoft.com/office/drawing/2014/main" id="{B02C9524-E7FF-4A6A-C955-E8355CB5C469}"/>
              </a:ext>
            </a:extLst>
          </p:cNvPr>
          <p:cNvSpPr txBox="1"/>
          <p:nvPr/>
        </p:nvSpPr>
        <p:spPr>
          <a:xfrm>
            <a:off x="669471" y="232593"/>
            <a:ext cx="10287000" cy="369332"/>
          </a:xfrm>
          <a:prstGeom prst="rect">
            <a:avLst/>
          </a:prstGeom>
          <a:noFill/>
        </p:spPr>
        <p:txBody>
          <a:bodyPr wrap="square">
            <a:spAutoFit/>
          </a:bodyPr>
          <a:lstStyle/>
          <a:p>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可以训练</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transformer</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来上下文学习某个特定的函数类吗？</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96549" y="1810933"/>
            <a:ext cx="10225542" cy="3046988"/>
          </a:xfrm>
          <a:prstGeom prst="rect">
            <a:avLst/>
          </a:prstGeom>
          <a:noFill/>
        </p:spPr>
        <p:txBody>
          <a:bodyPr wrap="square" rtlCol="0" anchor="t">
            <a:spAutoFit/>
          </a:bodyPr>
          <a:lstStyle/>
          <a:p>
            <a:r>
              <a:rPr lang="en-US" altLang="zh-CN" sz="2400" dirty="0"/>
              <a:t>- </a:t>
            </a:r>
            <a:r>
              <a:rPr lang="zh-CN" altLang="en-US" sz="2400" dirty="0"/>
              <a:t>Transformer 可以从上下文中学习线性函数。性能上可以媲美最优的最小二乘估计器。</a:t>
            </a:r>
          </a:p>
          <a:p>
            <a:endParaRPr lang="zh-CN" altLang="en-US" sz="2400" dirty="0"/>
          </a:p>
          <a:p>
            <a:r>
              <a:rPr lang="en-US" altLang="zh-CN" sz="2400" dirty="0"/>
              <a:t>- </a:t>
            </a:r>
            <a:r>
              <a:rPr lang="zh-CN" altLang="en-US" sz="2400" dirty="0"/>
              <a:t>泛化性，即使遇到与训练分布不同的</a:t>
            </a:r>
            <a:r>
              <a:rPr lang="en-US" altLang="zh-CN" sz="2400" dirty="0"/>
              <a:t>prompt</a:t>
            </a:r>
            <a:r>
              <a:rPr lang="zh-CN" altLang="en-US" sz="2400" dirty="0"/>
              <a:t>信息，模型仍然表现良好。</a:t>
            </a:r>
          </a:p>
          <a:p>
            <a:endParaRPr lang="zh-CN" altLang="en-US" sz="2400" dirty="0"/>
          </a:p>
          <a:p>
            <a:r>
              <a:rPr lang="en-US" altLang="zh-CN" sz="2400" dirty="0"/>
              <a:t>- </a:t>
            </a:r>
            <a:r>
              <a:rPr lang="zh-CN" altLang="en-US" sz="2400" dirty="0"/>
              <a:t>更复杂的函数类，例如稀疏线性函数、双层 ReLU 神经网络和深度为 4 的决策树。</a:t>
            </a:r>
          </a:p>
          <a:p>
            <a:endParaRPr lang="zh-CN" alt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4"/>
          <a:stretch>
            <a:fillRect/>
          </a:stretch>
        </p:blipFill>
        <p:spPr>
          <a:xfrm>
            <a:off x="0" y="451780"/>
            <a:ext cx="12192000" cy="4252595"/>
          </a:xfrm>
          <a:prstGeom prst="rect">
            <a:avLst/>
          </a:prstGeom>
        </p:spPr>
      </p:pic>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005D484A-6E3A-FAAE-43D9-313B601657F5}"/>
                  </a:ext>
                </a:extLst>
              </p:cNvPr>
              <p:cNvSpPr txBox="1"/>
              <p:nvPr/>
            </p:nvSpPr>
            <p:spPr>
              <a:xfrm>
                <a:off x="1017903" y="4331150"/>
                <a:ext cx="9708413" cy="2716834"/>
              </a:xfrm>
              <a:prstGeom prst="rect">
                <a:avLst/>
              </a:prstGeom>
              <a:noFill/>
            </p:spPr>
            <p:txBody>
              <a:bodyPr wrap="square">
                <a:spAutoFit/>
              </a:bodyPr>
              <a:lstStyle/>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1</a:t>
                </a:r>
                <a:r>
                  <a:rPr lang="en-US" altLang="zh-CN" dirty="0">
                    <a:latin typeface="Cambria" panose="02040503050406030204" pitchFamily="18" charset="0"/>
                    <a:ea typeface="宋体" panose="02010600030101010101" pitchFamily="2" charset="-122"/>
                    <a:cs typeface="Times New Roman" panose="02020603050405020304" pitchFamily="18" charset="0"/>
                  </a:rPr>
                  <a:t>.Training Data: </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从</a:t>
                </a:r>
                <a:r>
                  <a:rPr lang="zh-CN" altLang="en-US" dirty="0">
                    <a:latin typeface="Cambria" panose="02040503050406030204" pitchFamily="18" charset="0"/>
                    <a:ea typeface="宋体" panose="02010600030101010101" pitchFamily="2" charset="-122"/>
                    <a:cs typeface="Times New Roman" panose="02020603050405020304" pitchFamily="18" charset="0"/>
                  </a:rPr>
                  <a:t>某</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函数类中反复采样随机函数</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𝑓</m:t>
                    </m:r>
                  </m:oMath>
                </a14:m>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以及随机输入</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b="0" i="0" smtClean="0">
                        <a:effectLst/>
                        <a:latin typeface="Cambria Math" panose="02040503050406030204" pitchFamily="18" charset="0"/>
                        <a:ea typeface="宋体" panose="02010600030101010101" pitchFamily="2" charset="-122"/>
                        <a:cs typeface="Times New Roman" panose="02020603050405020304" pitchFamily="18" charset="0"/>
                      </a:rPr>
                      <m:t>,</m:t>
                    </m:r>
                    <m:r>
                      <a:rPr lang="zh-CN" altLang="en-US" i="1">
                        <a:latin typeface="Cambria Math" panose="02040503050406030204" pitchFamily="18" charset="0"/>
                        <a:ea typeface="宋体" panose="02010600030101010101" pitchFamily="2" charset="-122"/>
                        <a:cs typeface="Times New Roman" panose="02020603050405020304" pitchFamily="18" charset="0"/>
                      </a:rPr>
                      <m:t>分别计算</m:t>
                    </m:r>
                    <m:r>
                      <a:rPr lang="en-US" altLang="zh-CN" i="1">
                        <a:latin typeface="Cambria Math" panose="02040503050406030204" pitchFamily="18" charset="0"/>
                      </a:rPr>
                      <m:t>𝑓</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m:rPr>
                                <m:sty m:val="p"/>
                              </m:rPr>
                              <a:rPr lang="en-US" altLang="zh-CN" i="1">
                                <a:latin typeface="Cambria Math" panose="02040503050406030204" pitchFamily="18" charset="0"/>
                              </a:rPr>
                              <m:t>i</m:t>
                            </m:r>
                          </m:sub>
                        </m:sSub>
                      </m:e>
                    </m:d>
                    <m:r>
                      <a:rPr lang="zh-CN" altLang="en-US" i="1">
                        <a:latin typeface="Cambria Math" panose="02040503050406030204" pitchFamily="18" charset="0"/>
                      </a:rPr>
                      <m:t>得到</m:t>
                    </m:r>
                    <m:d>
                      <m:dPr>
                        <m:ctrlPr>
                          <a:rPr lang="zh-CN" altLang="zh-CN" i="1"/>
                        </m:ctrlPr>
                      </m:dPr>
                      <m:e>
                        <m:sSub>
                          <m:sSubPr>
                            <m:ctrlPr>
                              <a:rPr lang="zh-CN" altLang="zh-CN" i="1"/>
                            </m:ctrlPr>
                          </m:sSubPr>
                          <m:e>
                            <m:r>
                              <a:rPr lang="en-US" altLang="zh-CN" i="1"/>
                              <m:t>𝑥</m:t>
                            </m:r>
                          </m:e>
                          <m:sub>
                            <m:r>
                              <a:rPr lang="en-US" altLang="zh-CN" i="1"/>
                              <m:t>1</m:t>
                            </m:r>
                          </m:sub>
                        </m:sSub>
                        <m:r>
                          <a:rPr lang="en-US" altLang="zh-CN"/>
                          <m:t>,</m:t>
                        </m:r>
                        <m:r>
                          <a:rPr lang="en-US" altLang="zh-CN" i="1"/>
                          <m:t>𝑓</m:t>
                        </m:r>
                        <m:d>
                          <m:dPr>
                            <m:ctrlPr>
                              <a:rPr lang="zh-CN" altLang="zh-CN" i="1"/>
                            </m:ctrlPr>
                          </m:dPr>
                          <m:e>
                            <m:sSub>
                              <m:sSubPr>
                                <m:ctrlPr>
                                  <a:rPr lang="zh-CN" altLang="zh-CN" i="1"/>
                                </m:ctrlPr>
                              </m:sSubPr>
                              <m:e>
                                <m:r>
                                  <a:rPr lang="en-US" altLang="zh-CN" i="1"/>
                                  <m:t>𝑥</m:t>
                                </m:r>
                              </m:e>
                              <m:sub>
                                <m:r>
                                  <a:rPr lang="en-US" altLang="zh-CN" i="1"/>
                                  <m:t>1</m:t>
                                </m:r>
                              </m:sub>
                            </m:sSub>
                          </m:e>
                        </m:d>
                      </m:e>
                    </m:d>
                    <m:r>
                      <a:rPr lang="en-US" altLang="zh-CN"/>
                      <m:t>,…,</m:t>
                    </m:r>
                    <m:d>
                      <m:dPr>
                        <m:ctrlPr>
                          <a:rPr lang="zh-CN" altLang="zh-CN" i="1"/>
                        </m:ctrlPr>
                      </m:dPr>
                      <m:e>
                        <m:sSub>
                          <m:sSubPr>
                            <m:ctrlPr>
                              <a:rPr lang="zh-CN" altLang="zh-CN" i="1"/>
                            </m:ctrlPr>
                          </m:sSubPr>
                          <m:e>
                            <m:r>
                              <a:rPr lang="en-US" altLang="zh-CN" i="1"/>
                              <m:t>𝑥</m:t>
                            </m:r>
                          </m:e>
                          <m:sub>
                            <m:r>
                              <a:rPr lang="en-US" altLang="zh-CN" i="1"/>
                              <m:t>𝑘</m:t>
                            </m:r>
                            <m:r>
                              <a:rPr lang="en-US" altLang="zh-CN"/>
                              <m:t>+</m:t>
                            </m:r>
                            <m:r>
                              <a:rPr lang="en-US" altLang="zh-CN" i="1"/>
                              <m:t>1</m:t>
                            </m:r>
                          </m:sub>
                        </m:sSub>
                        <m:r>
                          <a:rPr lang="en-US" altLang="zh-CN"/>
                          <m:t>,</m:t>
                        </m:r>
                        <m:r>
                          <a:rPr lang="en-US" altLang="zh-CN" i="1"/>
                          <m:t>𝑓</m:t>
                        </m:r>
                        <m:d>
                          <m:dPr>
                            <m:ctrlPr>
                              <a:rPr lang="zh-CN" altLang="zh-CN" i="1"/>
                            </m:ctrlPr>
                          </m:dPr>
                          <m:e>
                            <m:sSub>
                              <m:sSubPr>
                                <m:ctrlPr>
                                  <a:rPr lang="zh-CN" altLang="zh-CN" i="1"/>
                                </m:ctrlPr>
                              </m:sSubPr>
                              <m:e>
                                <m:r>
                                  <a:rPr lang="en-US" altLang="zh-CN" i="1"/>
                                  <m:t>𝑥</m:t>
                                </m:r>
                              </m:e>
                              <m:sub>
                                <m:r>
                                  <a:rPr lang="en-US" altLang="zh-CN" i="1"/>
                                  <m:t>𝑘</m:t>
                                </m:r>
                                <m:r>
                                  <a:rPr lang="en-US" altLang="zh-CN"/>
                                  <m:t>+</m:t>
                                </m:r>
                                <m:r>
                                  <a:rPr lang="en-US" altLang="zh-CN" i="1"/>
                                  <m:t>1</m:t>
                                </m:r>
                              </m:sub>
                            </m:sSub>
                          </m:e>
                        </m:d>
                      </m:e>
                    </m:d>
                    <m:r>
                      <m:rPr>
                        <m:nor/>
                      </m:rPr>
                      <a:rPr lang="en-US" altLang="zh-CN"/>
                      <m:t> </m:t>
                    </m:r>
                    <m:r>
                      <m:rPr>
                        <m:nor/>
                      </m:rPr>
                      <a:rPr lang="zh-CN" altLang="en-US"/>
                      <m:t>。</m:t>
                    </m:r>
                    <m:r>
                      <m:rPr>
                        <m:nor/>
                      </m:rPr>
                      <a:rPr lang="en-US" altLang="zh-CN"/>
                      <m:t>组合成一个</m:t>
                    </m:r>
                    <m:r>
                      <m:rPr>
                        <m:nor/>
                      </m:rPr>
                      <a:rPr lang="en-US" altLang="zh-CN"/>
                      <m:t>Prompt</m:t>
                    </m:r>
                    <m:r>
                      <m:rPr>
                        <m:nor/>
                      </m:rPr>
                      <a:rPr lang="en-US" altLang="zh-CN"/>
                      <m:t> </m:t>
                    </m:r>
                    <m:r>
                      <a:rPr lang="en-US" altLang="zh-CN" i="1"/>
                      <m:t>𝑃</m:t>
                    </m:r>
                    <m:r>
                      <a:rPr lang="en-US" altLang="zh-CN"/>
                      <m:t>=</m:t>
                    </m:r>
                    <m:r>
                      <m:rPr>
                        <m:nor/>
                      </m:rPr>
                      <a:rPr lang="en-US" altLang="zh-CN"/>
                      <m:t> </m:t>
                    </m:r>
                    <m:d>
                      <m:dPr>
                        <m:ctrlPr>
                          <a:rPr lang="zh-CN" altLang="zh-CN" i="1"/>
                        </m:ctrlPr>
                      </m:dPr>
                      <m:e>
                        <m:sSub>
                          <m:sSubPr>
                            <m:ctrlPr>
                              <a:rPr lang="zh-CN" altLang="zh-CN" i="1"/>
                            </m:ctrlPr>
                          </m:sSubPr>
                          <m:e>
                            <m:r>
                              <a:rPr lang="en-US" altLang="zh-CN" i="1"/>
                              <m:t>𝑥</m:t>
                            </m:r>
                          </m:e>
                          <m:sub>
                            <m:r>
                              <a:rPr lang="en-US" altLang="zh-CN" i="1"/>
                              <m:t>1</m:t>
                            </m:r>
                          </m:sub>
                        </m:sSub>
                        <m:r>
                          <a:rPr lang="en-US" altLang="zh-CN"/>
                          <m:t>,</m:t>
                        </m:r>
                        <m:r>
                          <a:rPr lang="en-US" altLang="zh-CN" i="1"/>
                          <m:t>𝑓</m:t>
                        </m:r>
                        <m:d>
                          <m:dPr>
                            <m:ctrlPr>
                              <a:rPr lang="zh-CN" altLang="zh-CN" i="1"/>
                            </m:ctrlPr>
                          </m:dPr>
                          <m:e>
                            <m:sSub>
                              <m:sSubPr>
                                <m:ctrlPr>
                                  <a:rPr lang="zh-CN" altLang="zh-CN" i="1"/>
                                </m:ctrlPr>
                              </m:sSubPr>
                              <m:e>
                                <m:r>
                                  <a:rPr lang="en-US" altLang="zh-CN" i="1"/>
                                  <m:t>𝑥</m:t>
                                </m:r>
                              </m:e>
                              <m:sub>
                                <m:r>
                                  <a:rPr lang="en-US" altLang="zh-CN" i="1"/>
                                  <m:t>1</m:t>
                                </m:r>
                              </m:sub>
                            </m:sSub>
                          </m:e>
                        </m:d>
                        <m:r>
                          <a:rPr lang="en-US" altLang="zh-CN"/>
                          <m:t>,…,</m:t>
                        </m:r>
                        <m:sSub>
                          <m:sSubPr>
                            <m:ctrlPr>
                              <a:rPr lang="zh-CN" altLang="zh-CN" i="1"/>
                            </m:ctrlPr>
                          </m:sSubPr>
                          <m:e>
                            <m:r>
                              <a:rPr lang="en-US" altLang="zh-CN" i="1"/>
                              <m:t>𝑥</m:t>
                            </m:r>
                          </m:e>
                          <m:sub>
                            <m:r>
                              <a:rPr lang="en-US" altLang="zh-CN" i="1"/>
                              <m:t>𝑘</m:t>
                            </m:r>
                            <m:r>
                              <a:rPr lang="en-US" altLang="zh-CN"/>
                              <m:t>+</m:t>
                            </m:r>
                            <m:r>
                              <a:rPr lang="en-US" altLang="zh-CN" i="1"/>
                              <m:t>1</m:t>
                            </m:r>
                          </m:sub>
                        </m:sSub>
                        <m:r>
                          <a:rPr lang="en-US" altLang="zh-CN"/>
                          <m:t>,</m:t>
                        </m:r>
                        <m:r>
                          <a:rPr lang="en-US" altLang="zh-CN" i="1"/>
                          <m:t>𝑓</m:t>
                        </m:r>
                        <m:d>
                          <m:dPr>
                            <m:ctrlPr>
                              <a:rPr lang="zh-CN" altLang="zh-CN" i="1"/>
                            </m:ctrlPr>
                          </m:dPr>
                          <m:e>
                            <m:sSub>
                              <m:sSubPr>
                                <m:ctrlPr>
                                  <a:rPr lang="zh-CN" altLang="zh-CN" i="1"/>
                                </m:ctrlPr>
                              </m:sSubPr>
                              <m:e>
                                <m:r>
                                  <a:rPr lang="en-US" altLang="zh-CN" i="1"/>
                                  <m:t>𝑥</m:t>
                                </m:r>
                              </m:e>
                              <m:sub>
                                <m:r>
                                  <a:rPr lang="en-US" altLang="zh-CN" i="1"/>
                                  <m:t>𝑘</m:t>
                                </m:r>
                                <m:r>
                                  <a:rPr lang="en-US" altLang="zh-CN"/>
                                  <m:t>+</m:t>
                                </m:r>
                                <m:r>
                                  <a:rPr lang="en-US" altLang="zh-CN" i="1"/>
                                  <m:t>1</m:t>
                                </m:r>
                              </m:sub>
                            </m:sSub>
                          </m:e>
                        </m:d>
                      </m:e>
                    </m:d>
                    <m:r>
                      <m:rPr>
                        <m:nor/>
                      </m:rPr>
                      <a:rPr lang="en-US" altLang="zh-CN"/>
                      <m:t> 。</m:t>
                    </m:r>
                  </m:oMath>
                </a14:m>
                <a:endParaRPr lang="en-US"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2.Training:</a:t>
                </a:r>
                <a:r>
                  <a:rPr lang="en-US" altLang="zh-CN" dirty="0">
                    <a:latin typeface="Cambria" panose="02040503050406030204" pitchFamily="18" charset="0"/>
                    <a:ea typeface="宋体" panose="02010600030101010101" pitchFamily="2" charset="-122"/>
                    <a:cs typeface="Times New Roman" panose="02020603050405020304" pitchFamily="18" charset="0"/>
                  </a:rPr>
                  <a:t>  </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训练</a:t>
                </a:r>
                <a:r>
                  <a:rPr lang="en-US" altLang="zh-CN" dirty="0">
                    <a:latin typeface="Cambria" panose="02040503050406030204" pitchFamily="18" charset="0"/>
                    <a:ea typeface="宋体" panose="02010600030101010101" pitchFamily="2" charset="-122"/>
                    <a:cs typeface="Times New Roman" panose="02020603050405020304" pitchFamily="18" charset="0"/>
                  </a:rPr>
                  <a:t>transformer</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在</a:t>
                </a:r>
                <a:r>
                  <a:rPr lang="zh-CN" altLang="en-US" sz="1800" dirty="0">
                    <a:effectLst/>
                    <a:latin typeface="Cambria" panose="02040503050406030204" pitchFamily="18" charset="0"/>
                    <a:ea typeface="宋体" panose="02010600030101010101" pitchFamily="2" charset="-122"/>
                    <a:cs typeface="Times New Roman" panose="02020603050405020304" pitchFamily="18" charset="0"/>
                  </a:rPr>
                  <a:t>给定</a:t>
                </a:r>
                <a:r>
                  <a:rPr lang="en-US" altLang="zh-CN" dirty="0">
                    <a:latin typeface="Cambria" panose="02040503050406030204" pitchFamily="18" charset="0"/>
                    <a:ea typeface="宋体" panose="02010600030101010101" pitchFamily="2" charset="-122"/>
                    <a:cs typeface="Times New Roman" panose="02020603050405020304" pitchFamily="18" charset="0"/>
                  </a:rPr>
                  <a:t>Prompt </a:t>
                </a:r>
                <a14:m>
                  <m:oMath xmlns:m="http://schemas.openxmlformats.org/officeDocument/2006/math">
                    <m:sSup>
                      <m:sSupPr>
                        <m:ctrlPr>
                          <a:rPr lang="zh-CN" altLang="zh-CN" i="1"/>
                        </m:ctrlPr>
                      </m:sSupPr>
                      <m:e>
                        <m:r>
                          <a:rPr lang="en-US" altLang="zh-CN" i="1"/>
                          <m:t>𝑃</m:t>
                        </m:r>
                      </m:e>
                      <m:sup>
                        <m:r>
                          <a:rPr lang="en-US" altLang="zh-CN" i="1"/>
                          <m:t>𝑖</m:t>
                        </m:r>
                      </m:sup>
                    </m:sSup>
                  </m:oMath>
                </a14:m>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的情况下预测每个</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𝑓</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oMath>
                </a14:m>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 </a:t>
                </a:r>
                <a:endParaRPr lang="en-US"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𝔼</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sub>
                      </m:sSub>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𝓁</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e>
                              </m:d>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𝑓</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query</m:t>
                                      </m:r>
                                    </m:sub>
                                  </m:sSub>
                                </m:e>
                              </m:d>
                            </m:e>
                          </m:d>
                        </m:e>
                      </m:d>
                    </m:oMath>
                  </m:oMathPara>
                </a14:m>
                <a:endParaRPr lang="en-US"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dirty="0">
                    <a:latin typeface="Cambria" panose="02040503050406030204" pitchFamily="18" charset="0"/>
                    <a:ea typeface="宋体" panose="02010600030101010101" pitchFamily="2" charset="-122"/>
                    <a:cs typeface="Times New Roman" panose="02020603050405020304" pitchFamily="18" charset="0"/>
                  </a:rPr>
                  <a:t>3.</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Inference</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，评估模型对新的未知函数的预测能力。</a:t>
                </a:r>
                <a:endParaRPr lang="en-US"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p:sp>
            <p:nvSpPr>
              <p:cNvPr id="10" name="文本框 9">
                <a:extLst>
                  <a:ext uri="{FF2B5EF4-FFF2-40B4-BE49-F238E27FC236}">
                    <a16:creationId xmlns:a16="http://schemas.microsoft.com/office/drawing/2014/main" id="{005D484A-6E3A-FAAE-43D9-313B601657F5}"/>
                  </a:ext>
                </a:extLst>
              </p:cNvPr>
              <p:cNvSpPr txBox="1">
                <a:spLocks noRot="1" noChangeAspect="1" noMove="1" noResize="1" noEditPoints="1" noAdjustHandles="1" noChangeArrowheads="1" noChangeShapeType="1" noTextEdit="1"/>
              </p:cNvSpPr>
              <p:nvPr/>
            </p:nvSpPr>
            <p:spPr>
              <a:xfrm>
                <a:off x="1017903" y="4331150"/>
                <a:ext cx="9708413" cy="2716834"/>
              </a:xfrm>
              <a:prstGeom prst="rect">
                <a:avLst/>
              </a:prstGeom>
              <a:blipFill>
                <a:blip r:embed="rId5"/>
                <a:stretch>
                  <a:fillRect l="-523" t="-1395"/>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953F6256-263C-F0B3-F42C-45073B3807FA}"/>
              </a:ext>
            </a:extLst>
          </p:cNvPr>
          <p:cNvSpPr/>
          <p:nvPr/>
        </p:nvSpPr>
        <p:spPr>
          <a:xfrm>
            <a:off x="4169044" y="3301139"/>
            <a:ext cx="4463512" cy="57343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8EE3926C-FBDB-560F-E07C-7D6D3013246F}"/>
              </a:ext>
            </a:extLst>
          </p:cNvPr>
          <p:cNvSpPr txBox="1"/>
          <p:nvPr/>
        </p:nvSpPr>
        <p:spPr>
          <a:xfrm>
            <a:off x="304800" y="183187"/>
            <a:ext cx="4603102" cy="400110"/>
          </a:xfrm>
          <a:prstGeom prst="rect">
            <a:avLst/>
          </a:prstGeom>
          <a:noFill/>
        </p:spPr>
        <p:txBody>
          <a:bodyPr wrap="square">
            <a:spAutoFit/>
          </a:bodyPr>
          <a:lstStyle/>
          <a:p>
            <a:pPr>
              <a:spcBef>
                <a:spcPts val="1000"/>
              </a:spcBef>
            </a:pPr>
            <a:r>
              <a:rPr lang="zh-CN" altLang="zh-CN" sz="2000" b="1" dirty="0">
                <a:solidFill>
                  <a:srgbClr val="4F81BD"/>
                </a:solidFill>
                <a:effectLst/>
                <a:latin typeface="Calibri" panose="020F0502020204030204" pitchFamily="34" charset="0"/>
                <a:ea typeface="宋体" panose="02010600030101010101" pitchFamily="2" charset="-122"/>
                <a:cs typeface="Times New Roman" panose="02020603050405020304" pitchFamily="18" charset="0"/>
              </a:rPr>
              <a:t>训练模型进行上下文学习的一般方法</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DE08E59-DD64-8258-CA23-AFD614BA4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7267" y="373714"/>
            <a:ext cx="6732944" cy="6110571"/>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A5B57172-2D43-D9D4-8F01-9FCE0AF5F62A}"/>
              </a:ext>
            </a:extLst>
          </p:cNvPr>
          <p:cNvPicPr>
            <a:picLocks noChangeAspect="1"/>
          </p:cNvPicPr>
          <p:nvPr/>
        </p:nvPicPr>
        <p:blipFill>
          <a:blip r:embed="rId4"/>
          <a:stretch>
            <a:fillRect/>
          </a:stretch>
        </p:blipFill>
        <p:spPr>
          <a:xfrm>
            <a:off x="186925" y="244956"/>
            <a:ext cx="3445275" cy="1873251"/>
          </a:xfrm>
          <a:prstGeom prst="rect">
            <a:avLst/>
          </a:prstGeom>
        </p:spPr>
      </p:pic>
      <p:cxnSp>
        <p:nvCxnSpPr>
          <p:cNvPr id="12" name="直线连接符 11">
            <a:extLst>
              <a:ext uri="{FF2B5EF4-FFF2-40B4-BE49-F238E27FC236}">
                <a16:creationId xmlns:a16="http://schemas.microsoft.com/office/drawing/2014/main" id="{C268FE38-8302-0385-6229-D431CAD4A902}"/>
              </a:ext>
            </a:extLst>
          </p:cNvPr>
          <p:cNvCxnSpPr>
            <a:cxnSpLocks/>
          </p:cNvCxnSpPr>
          <p:nvPr/>
        </p:nvCxnSpPr>
        <p:spPr>
          <a:xfrm>
            <a:off x="3425371" y="762000"/>
            <a:ext cx="26706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F47FCEBB-1309-58F5-3065-3442D02C44F2}"/>
              </a:ext>
            </a:extLst>
          </p:cNvPr>
          <p:cNvCxnSpPr>
            <a:cxnSpLocks/>
          </p:cNvCxnSpPr>
          <p:nvPr/>
        </p:nvCxnSpPr>
        <p:spPr>
          <a:xfrm>
            <a:off x="3425371" y="1394704"/>
            <a:ext cx="2670629" cy="4746681"/>
          </a:xfrm>
          <a:prstGeom prst="line">
            <a:avLst/>
          </a:prstGeom>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21C9810B-9797-1D56-3D10-F9510E6C4EF6}"/>
              </a:ext>
            </a:extLst>
          </p:cNvPr>
          <p:cNvSpPr txBox="1"/>
          <p:nvPr/>
        </p:nvSpPr>
        <p:spPr>
          <a:xfrm>
            <a:off x="304523" y="5283956"/>
            <a:ext cx="5472163" cy="369332"/>
          </a:xfrm>
          <a:prstGeom prst="rect">
            <a:avLst/>
          </a:prstGeom>
          <a:noFill/>
        </p:spPr>
        <p:txBody>
          <a:bodyPr wrap="square" rtlCol="0">
            <a:spAutoFit/>
          </a:bodyPr>
          <a:lstStyle/>
          <a:p>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GPT-2 </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系列的</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decoder-only </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的</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Transformer </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架构。</a:t>
            </a:r>
            <a:endParaRPr kumimoji="1" lang="en-US" altLang="zh-CN" sz="1800" dirty="0">
              <a:effectLst/>
              <a:latin typeface="Cambria" panose="020405030504060302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9DD4E17F-D87E-11AA-D83E-F001637A9EC6}"/>
                  </a:ext>
                </a:extLst>
              </p:cNvPr>
              <p:cNvSpPr txBox="1"/>
              <p:nvPr/>
            </p:nvSpPr>
            <p:spPr>
              <a:xfrm>
                <a:off x="899885" y="520366"/>
                <a:ext cx="9216572" cy="3305777"/>
              </a:xfrm>
              <a:prstGeom prst="rect">
                <a:avLst/>
              </a:prstGeom>
              <a:noFill/>
            </p:spPr>
            <p:txBody>
              <a:bodyPr wrap="square">
                <a:spAutoFit/>
              </a:bodyPr>
              <a:lstStyle/>
              <a:p>
                <a:pPr>
                  <a:spcBef>
                    <a:spcPts val="900"/>
                  </a:spcBef>
                  <a:spcAft>
                    <a:spcPts val="900"/>
                  </a:spcAft>
                </a:pPr>
                <a:r>
                  <a:rPr lang="zh-CN" altLang="zh-CN" sz="2400" b="1" dirty="0">
                    <a:effectLst/>
                    <a:latin typeface="Cambria" panose="02040503050406030204" pitchFamily="18" charset="0"/>
                    <a:ea typeface="宋体" panose="02010600030101010101" pitchFamily="2" charset="-122"/>
                    <a:cs typeface="Times New Roman" panose="02020603050405020304" pitchFamily="18" charset="0"/>
                  </a:rPr>
                  <a:t>性能对比</a:t>
                </a:r>
                <a:endParaRPr lang="en-US" altLang="zh-CN" sz="2400" b="1"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endParaRPr lang="en-US" altLang="zh-CN" dirty="0">
                  <a:latin typeface="Cambria" panose="02040503050406030204" pitchFamily="18" charset="0"/>
                  <a:ea typeface="宋体" panose="02010600030101010101" pitchFamily="2" charset="-122"/>
                  <a:cs typeface="Times New Roman" panose="02020603050405020304" pitchFamily="18" charset="0"/>
                </a:endParaRPr>
              </a:p>
              <a:p>
                <a:pPr lvl="0">
                  <a:spcBef>
                    <a:spcPts val="180"/>
                  </a:spcBef>
                  <a:spcAft>
                    <a:spcPts val="180"/>
                  </a:spcAft>
                </a:pPr>
                <a:r>
                  <a:rPr lang="en-US" altLang="zh-CN" b="1" dirty="0">
                    <a:latin typeface="Cambria" panose="02040503050406030204" pitchFamily="18" charset="0"/>
                    <a:ea typeface="宋体" panose="02010600030101010101" pitchFamily="2" charset="-122"/>
                    <a:cs typeface="Times New Roman" panose="02020603050405020304" pitchFamily="18" charset="0"/>
                  </a:rPr>
                  <a:t>(a) </a:t>
                </a:r>
                <a:r>
                  <a:rPr lang="en-US" altLang="zh-CN" sz="1800" b="1" dirty="0" err="1">
                    <a:effectLst/>
                    <a:latin typeface="宋体" panose="02010600030101010101" pitchFamily="2" charset="-122"/>
                    <a:ea typeface="宋体" panose="02010600030101010101" pitchFamily="2" charset="-122"/>
                    <a:cs typeface="Times New Roman" panose="02020603050405020304" pitchFamily="18" charset="0"/>
                  </a:rPr>
                  <a:t>最小二乘估计器</a:t>
                </a:r>
                <a:r>
                  <a:rPr lang="en-US" altLang="zh-CN" sz="1800" b="1" dirty="0">
                    <a:effectLst/>
                    <a:latin typeface="Cambria" panose="02040503050406030204" pitchFamily="18" charset="0"/>
                    <a:ea typeface="宋体" panose="02010600030101010101" pitchFamily="2" charset="-122"/>
                    <a:cs typeface="Times New Roman" panose="02020603050405020304" pitchFamily="18" charset="0"/>
                  </a:rPr>
                  <a:t>(least squares estimator): </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计算上下文示例</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oMath>
                </a14:m>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的最小范数线性拟合</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dirty="0">
                    <a:latin typeface="Cambria" panose="02040503050406030204" pitchFamily="18" charset="0"/>
                    <a:ea typeface="宋体" panose="02010600030101010101" pitchFamily="2" charset="-122"/>
                    <a:cs typeface="Times New Roman" panose="02020603050405020304" pitchFamily="18" charset="0"/>
                  </a:rPr>
                  <a:t>可达到的最小误差的下限</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a:t>
                </a:r>
                <a:endParaRPr lang="en-US" altLang="zh-CN" dirty="0">
                  <a:latin typeface="Cambria" panose="02040503050406030204" pitchFamily="18" charset="0"/>
                  <a:ea typeface="宋体" panose="02010600030101010101" pitchFamily="2" charset="-122"/>
                  <a:cs typeface="Times New Roman" panose="02020603050405020304" pitchFamily="18" charset="0"/>
                </a:endParaRPr>
              </a:p>
              <a:p>
                <a:pPr lvl="0">
                  <a:spcBef>
                    <a:spcPts val="180"/>
                  </a:spcBef>
                  <a:spcAft>
                    <a:spcPts val="180"/>
                  </a:spcAft>
                </a:pPr>
                <a:endParaRPr lang="en-US"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lvl="0">
                  <a:spcBef>
                    <a:spcPts val="180"/>
                  </a:spcBef>
                  <a:spcAft>
                    <a:spcPts val="180"/>
                  </a:spcAft>
                </a:pPr>
                <a:r>
                  <a:rPr lang="en-US" altLang="zh-CN" sz="1800" b="1" dirty="0">
                    <a:effectLst/>
                    <a:latin typeface="Cambria" panose="02040503050406030204" pitchFamily="18" charset="0"/>
                    <a:ea typeface="宋体" panose="02010600030101010101" pitchFamily="2" charset="-122"/>
                    <a:cs typeface="Times New Roman" panose="02020603050405020304" pitchFamily="18" charset="0"/>
                  </a:rPr>
                  <a:t>(b)</a:t>
                </a:r>
                <a:r>
                  <a:rPr lang="en-US" altLang="zh-CN" sz="1800" b="1" dirty="0" err="1">
                    <a:effectLst/>
                    <a:latin typeface="Cambria" panose="02040503050406030204" pitchFamily="18" charset="0"/>
                    <a:ea typeface="宋体" panose="02010600030101010101" pitchFamily="2" charset="-122"/>
                    <a:cs typeface="Times New Roman" panose="02020603050405020304" pitchFamily="18" charset="0"/>
                  </a:rPr>
                  <a:t>k</a:t>
                </a:r>
                <a:r>
                  <a:rPr lang="en-US" altLang="zh-CN" sz="1800" b="1" dirty="0" err="1">
                    <a:effectLst/>
                    <a:latin typeface="宋体" panose="02010600030101010101" pitchFamily="2" charset="-122"/>
                    <a:ea typeface="宋体" panose="02010600030101010101" pitchFamily="2" charset="-122"/>
                    <a:cs typeface="Times New Roman" panose="02020603050405020304" pitchFamily="18" charset="0"/>
                  </a:rPr>
                  <a:t>近邻</a:t>
                </a:r>
                <a:r>
                  <a:rPr lang="en-US" altLang="zh-CN" sz="1800" b="1" dirty="0">
                    <a:effectLst/>
                    <a:latin typeface="Cambria" panose="02040503050406030204" pitchFamily="18" charset="0"/>
                    <a:ea typeface="宋体" panose="02010600030101010101" pitchFamily="2" charset="-122"/>
                    <a:cs typeface="Times New Roman" panose="02020603050405020304" pitchFamily="18" charset="0"/>
                  </a:rPr>
                  <a:t>(n-Nearest Neighbors): </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取查询输入</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query</m:t>
                        </m:r>
                      </m:sub>
                    </m:sSub>
                  </m:oMath>
                </a14:m>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的</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𝑛</m:t>
                    </m:r>
                  </m:oMath>
                </a14:m>
                <a:r>
                  <a:rPr lang="zh-CN" altLang="en-US" sz="1800" dirty="0">
                    <a:effectLst/>
                    <a:latin typeface="宋体" panose="02010600030101010101" pitchFamily="2" charset="-122"/>
                    <a:ea typeface="宋体" panose="02010600030101010101" pitchFamily="2" charset="-122"/>
                    <a:cs typeface="Times New Roman" panose="02020603050405020304" pitchFamily="18" charset="0"/>
                  </a:rPr>
                  <a:t>个</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最近邻点的</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值的平均值</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a:t>
                </a:r>
              </a:p>
              <a:p>
                <a:pPr lvl="0">
                  <a:spcBef>
                    <a:spcPts val="180"/>
                  </a:spcBef>
                  <a:spcAft>
                    <a:spcPts val="180"/>
                  </a:spcAft>
                </a:pPr>
                <a:endParaRPr lang="en-US" altLang="zh-CN" dirty="0">
                  <a:latin typeface="Cambria" panose="02040503050406030204" pitchFamily="18" charset="0"/>
                  <a:ea typeface="宋体" panose="02010600030101010101" pitchFamily="2" charset="-122"/>
                  <a:cs typeface="Times New Roman" panose="02020603050405020304" pitchFamily="18" charset="0"/>
                </a:endParaRPr>
              </a:p>
              <a:p>
                <a:pPr lvl="0">
                  <a:spcBef>
                    <a:spcPts val="180"/>
                  </a:spcBef>
                  <a:spcAft>
                    <a:spcPts val="180"/>
                  </a:spcAft>
                </a:pPr>
                <a:r>
                  <a:rPr lang="en-US" altLang="zh-CN" sz="1800" b="1" dirty="0">
                    <a:effectLst/>
                    <a:latin typeface="Cambria" panose="02040503050406030204" pitchFamily="18" charset="0"/>
                    <a:ea typeface="宋体" panose="02010600030101010101" pitchFamily="2" charset="-122"/>
                    <a:cs typeface="Times New Roman" panose="02020603050405020304" pitchFamily="18" charset="0"/>
                  </a:rPr>
                  <a:t>(c)</a:t>
                </a:r>
                <a:r>
                  <a:rPr lang="zh-CN" altLang="zh-CN" sz="1800" b="1" dirty="0">
                    <a:effectLst/>
                    <a:latin typeface="Cambria" panose="02040503050406030204" pitchFamily="18" charset="0"/>
                    <a:ea typeface="宋体" panose="02010600030101010101" pitchFamily="2" charset="-122"/>
                    <a:cs typeface="Times New Roman" panose="02020603050405020304" pitchFamily="18" charset="0"/>
                  </a:rPr>
                  <a:t>平均值估计</a:t>
                </a:r>
                <a:r>
                  <a:rPr lang="en-US" altLang="zh-CN" sz="1800" b="1" dirty="0">
                    <a:effectLst/>
                    <a:latin typeface="Cambria" panose="02040503050406030204" pitchFamily="18" charset="0"/>
                    <a:ea typeface="宋体" panose="02010600030101010101" pitchFamily="2" charset="-122"/>
                    <a:cs typeface="Times New Roman" panose="02020603050405020304" pitchFamily="18" charset="0"/>
                  </a:rPr>
                  <a:t>(averaging): </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将值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进行平均以估计权重向量 </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oMath>
                </a14:m>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然后计算该估计值与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query</m:t>
                        </m:r>
                      </m:sub>
                    </m:sSub>
                  </m:oMath>
                </a14:m>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 </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的内积。</a:t>
                </a:r>
                <a:r>
                  <a:rPr lang="en-US" altLang="zh-CN" dirty="0">
                    <a:latin typeface="Cambria" panose="02040503050406030204" pitchFamily="18" charset="0"/>
                    <a:ea typeface="宋体" panose="02010600030101010101" pitchFamily="2" charset="-122"/>
                    <a:cs typeface="Times New Roman" panose="02020603050405020304" pitchFamily="18" charset="0"/>
                  </a:rPr>
                  <a:t>(</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计算起来更加简单，简单方法所能达到的性能。</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a:t>
                </a:r>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p:sp>
            <p:nvSpPr>
              <p:cNvPr id="3" name="文本框 2">
                <a:extLst>
                  <a:ext uri="{FF2B5EF4-FFF2-40B4-BE49-F238E27FC236}">
                    <a16:creationId xmlns:a16="http://schemas.microsoft.com/office/drawing/2014/main" id="{9DD4E17F-D87E-11AA-D83E-F001637A9EC6}"/>
                  </a:ext>
                </a:extLst>
              </p:cNvPr>
              <p:cNvSpPr txBox="1">
                <a:spLocks noRot="1" noChangeAspect="1" noMove="1" noResize="1" noEditPoints="1" noAdjustHandles="1" noChangeArrowheads="1" noChangeShapeType="1" noTextEdit="1"/>
              </p:cNvSpPr>
              <p:nvPr/>
            </p:nvSpPr>
            <p:spPr>
              <a:xfrm>
                <a:off x="899885" y="520366"/>
                <a:ext cx="9216572" cy="3305777"/>
              </a:xfrm>
              <a:prstGeom prst="rect">
                <a:avLst/>
              </a:prstGeom>
              <a:blipFill>
                <a:blip r:embed="rId3"/>
                <a:stretch>
                  <a:fillRect l="-1102" t="-1527" b="-763"/>
                </a:stretch>
              </a:blipFill>
            </p:spPr>
            <p:txBody>
              <a:bodyPr/>
              <a:lstStyle/>
              <a:p>
                <a:r>
                  <a:rPr lang="zh-CN" alt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AECD5F2-3096-8920-EB0B-A6FB342BB7C8}"/>
              </a:ext>
            </a:extLst>
          </p:cNvPr>
          <p:cNvSpPr txBox="1"/>
          <p:nvPr/>
        </p:nvSpPr>
        <p:spPr>
          <a:xfrm>
            <a:off x="571500" y="455462"/>
            <a:ext cx="10342980" cy="400110"/>
          </a:xfrm>
          <a:prstGeom prst="rect">
            <a:avLst/>
          </a:prstGeom>
          <a:noFill/>
        </p:spPr>
        <p:txBody>
          <a:bodyPr wrap="square">
            <a:spAutoFit/>
          </a:bodyPr>
          <a:lstStyle/>
          <a:p>
            <a:pPr>
              <a:spcBef>
                <a:spcPts val="900"/>
              </a:spcBef>
              <a:spcAft>
                <a:spcPts val="900"/>
              </a:spcAft>
            </a:pPr>
            <a:r>
              <a:rPr lang="en-US" altLang="zh-CN" sz="2000" dirty="0" err="1">
                <a:effectLst/>
                <a:latin typeface="Cambria" panose="02040503050406030204" pitchFamily="18" charset="0"/>
                <a:ea typeface="宋体" panose="02010600030101010101" pitchFamily="2" charset="-122"/>
                <a:cs typeface="Times New Roman" panose="02020603050405020304" pitchFamily="18" charset="0"/>
              </a:rPr>
              <a:t>Transformer</a:t>
            </a:r>
            <a:r>
              <a:rPr lang="en-US" altLang="zh-CN" sz="2000" dirty="0" err="1">
                <a:effectLst/>
                <a:latin typeface="宋体" panose="02010600030101010101" pitchFamily="2" charset="-122"/>
                <a:ea typeface="宋体" panose="02010600030101010101" pitchFamily="2" charset="-122"/>
                <a:cs typeface="Times New Roman" panose="02020603050405020304" pitchFamily="18" charset="0"/>
              </a:rPr>
              <a:t>能够在上下文中学习线性函数类</a:t>
            </a:r>
            <a:endParaRPr lang="en-US" altLang="zh-CN" sz="2000" dirty="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65208BC3-2357-ACFE-BB59-6F5E7A6B85F9}"/>
              </a:ext>
            </a:extLst>
          </p:cNvPr>
          <p:cNvPicPr>
            <a:picLocks noChangeAspect="1"/>
          </p:cNvPicPr>
          <p:nvPr/>
        </p:nvPicPr>
        <p:blipFill>
          <a:blip r:embed="rId3"/>
          <a:stretch>
            <a:fillRect/>
          </a:stretch>
        </p:blipFill>
        <p:spPr>
          <a:xfrm>
            <a:off x="1446241" y="1252445"/>
            <a:ext cx="9468239" cy="3905649"/>
          </a:xfrm>
          <a:prstGeom prst="rect">
            <a:avLst/>
          </a:prstGeom>
        </p:spPr>
      </p:pic>
      <p:sp>
        <p:nvSpPr>
          <p:cNvPr id="8" name="文本框 7">
            <a:extLst>
              <a:ext uri="{FF2B5EF4-FFF2-40B4-BE49-F238E27FC236}">
                <a16:creationId xmlns:a16="http://schemas.microsoft.com/office/drawing/2014/main" id="{EFE2EE11-70A0-CC10-AC21-2346E40CA66A}"/>
              </a:ext>
            </a:extLst>
          </p:cNvPr>
          <p:cNvSpPr txBox="1"/>
          <p:nvPr/>
        </p:nvSpPr>
        <p:spPr>
          <a:xfrm>
            <a:off x="4257866" y="4987303"/>
            <a:ext cx="2099388" cy="369332"/>
          </a:xfrm>
          <a:prstGeom prst="rect">
            <a:avLst/>
          </a:prstGeom>
          <a:noFill/>
        </p:spPr>
        <p:txBody>
          <a:bodyPr wrap="square">
            <a:spAutoFit/>
          </a:bodyPr>
          <a:lstStyle/>
          <a:p>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上下文示例的数量</a:t>
            </a:r>
            <a:endParaRPr lang="zh-CN" altLang="en-US" dirty="0"/>
          </a:p>
        </p:txBody>
      </p:sp>
      <p:sp>
        <p:nvSpPr>
          <p:cNvPr id="10" name="文本框 9">
            <a:extLst>
              <a:ext uri="{FF2B5EF4-FFF2-40B4-BE49-F238E27FC236}">
                <a16:creationId xmlns:a16="http://schemas.microsoft.com/office/drawing/2014/main" id="{2604034B-A5A4-29A4-5884-BD927BDC036C}"/>
              </a:ext>
            </a:extLst>
          </p:cNvPr>
          <p:cNvSpPr txBox="1"/>
          <p:nvPr/>
        </p:nvSpPr>
        <p:spPr>
          <a:xfrm>
            <a:off x="335898" y="2750542"/>
            <a:ext cx="1978090" cy="369332"/>
          </a:xfrm>
          <a:prstGeom prst="rect">
            <a:avLst/>
          </a:prstGeom>
          <a:noFill/>
        </p:spPr>
        <p:txBody>
          <a:bodyPr wrap="square">
            <a:spAutoFit/>
          </a:bodyPr>
          <a:lstStyle/>
          <a:p>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归一化均方误差</a:t>
            </a:r>
            <a:endParaRPr lang="zh-CN" altLang="en-US" dirty="0"/>
          </a:p>
        </p:txBody>
      </p:sp>
      <p:sp>
        <p:nvSpPr>
          <p:cNvPr id="12" name="文本框 11">
            <a:extLst>
              <a:ext uri="{FF2B5EF4-FFF2-40B4-BE49-F238E27FC236}">
                <a16:creationId xmlns:a16="http://schemas.microsoft.com/office/drawing/2014/main" id="{C01F7AD5-E0C9-D3B5-81EC-0FC2FB9476D4}"/>
              </a:ext>
            </a:extLst>
          </p:cNvPr>
          <p:cNvSpPr txBox="1"/>
          <p:nvPr/>
        </p:nvSpPr>
        <p:spPr>
          <a:xfrm>
            <a:off x="2733866" y="5370923"/>
            <a:ext cx="6102220" cy="369332"/>
          </a:xfrm>
          <a:prstGeom prst="rect">
            <a:avLst/>
          </a:prstGeom>
          <a:noFill/>
        </p:spPr>
        <p:txBody>
          <a:bodyPr wrap="square">
            <a:spAutoFit/>
          </a:bodyPr>
          <a:lstStyle/>
          <a:p>
            <a:pPr>
              <a:spcBef>
                <a:spcPts val="900"/>
              </a:spcBef>
              <a:spcAft>
                <a:spcPts val="900"/>
              </a:spcAft>
            </a:pPr>
            <a:r>
              <a:rPr lang="en-US" altLang="zh-CN" dirty="0" err="1">
                <a:latin typeface="宋体" panose="02010600030101010101" pitchFamily="2" charset="-122"/>
                <a:ea typeface="宋体" panose="02010600030101010101" pitchFamily="2" charset="-122"/>
                <a:cs typeface="Times New Roman" panose="02020603050405020304" pitchFamily="18" charset="0"/>
              </a:rPr>
              <a:t>transformer</a:t>
            </a:r>
            <a:r>
              <a:rPr lang="en-US" altLang="zh-CN" sz="1800" dirty="0" err="1">
                <a:effectLst/>
                <a:latin typeface="宋体" panose="02010600030101010101" pitchFamily="2" charset="-122"/>
                <a:ea typeface="宋体" panose="02010600030101010101" pitchFamily="2" charset="-122"/>
                <a:cs typeface="Times New Roman" panose="02020603050405020304" pitchFamily="18" charset="0"/>
              </a:rPr>
              <a:t>以及基准方法学习线性函数的能力</a:t>
            </a:r>
            <a:r>
              <a:rPr lang="en-US" altLang="zh-CN" sz="1800" dirty="0">
                <a:effectLst/>
                <a:latin typeface="宋体" panose="02010600030101010101" pitchFamily="2" charset="-122"/>
                <a:ea typeface="宋体" panose="02010600030101010101" pitchFamily="2" charset="-122"/>
                <a:cs typeface="Times New Roman" panose="02020603050405020304" pitchFamily="18" charset="0"/>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7011B51-B920-D8F8-2363-DF2D90BA222C}"/>
              </a:ext>
            </a:extLst>
          </p:cNvPr>
          <p:cNvSpPr txBox="1"/>
          <p:nvPr/>
        </p:nvSpPr>
        <p:spPr>
          <a:xfrm>
            <a:off x="626267" y="742923"/>
            <a:ext cx="11067802" cy="3141886"/>
          </a:xfrm>
          <a:prstGeom prst="rect">
            <a:avLst/>
          </a:prstGeom>
          <a:noFill/>
        </p:spPr>
        <p:txBody>
          <a:bodyPr wrap="square">
            <a:spAutoFit/>
          </a:bodyPr>
          <a:lstStyle/>
          <a:p>
            <a:pPr>
              <a:spcBef>
                <a:spcPts val="900"/>
              </a:spcBef>
              <a:spcAft>
                <a:spcPts val="900"/>
              </a:spcAft>
            </a:pPr>
            <a:r>
              <a:rPr lang="zh-CN" altLang="zh-CN" sz="2400" b="1" dirty="0">
                <a:effectLst/>
                <a:latin typeface="Cambria" panose="02040503050406030204" pitchFamily="18" charset="0"/>
                <a:ea typeface="宋体" panose="02010600030101010101" pitchFamily="2" charset="-122"/>
                <a:cs typeface="Times New Roman" panose="02020603050405020304" pitchFamily="18" charset="0"/>
              </a:rPr>
              <a:t>模型上下文学习线性函数的能力是否仅仅来自于训练过程中对这些函数的记忆？ </a:t>
            </a:r>
            <a:endParaRPr lang="en-US" altLang="zh-CN" sz="20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en-US" altLang="zh-CN" sz="2000" dirty="0">
                <a:effectLst/>
                <a:latin typeface="Cambria" panose="02040503050406030204" pitchFamily="18" charset="0"/>
                <a:ea typeface="宋体" panose="02010600030101010101" pitchFamily="2" charset="-122"/>
                <a:cs typeface="Times New Roman" panose="02020603050405020304" pitchFamily="18" charset="0"/>
              </a:rPr>
              <a:t>f(x) = w1 * x1 + w2 * x2 + … + w20 * x20</a:t>
            </a:r>
          </a:p>
          <a:p>
            <a:pPr>
              <a:spcBef>
                <a:spcPts val="900"/>
              </a:spcBef>
              <a:spcAft>
                <a:spcPts val="900"/>
              </a:spcAft>
            </a:pPr>
            <a:r>
              <a:rPr lang="zh-CN" altLang="en-US" sz="2000" b="1" dirty="0">
                <a:latin typeface="Cambria" panose="02040503050406030204" pitchFamily="18" charset="0"/>
                <a:ea typeface="宋体" panose="02010600030101010101" pitchFamily="2" charset="-122"/>
                <a:cs typeface="Times New Roman" panose="02020603050405020304" pitchFamily="18" charset="0"/>
              </a:rPr>
              <a:t>记住了数据？</a:t>
            </a:r>
            <a:endParaRPr lang="zh-CN" altLang="zh-CN" sz="2000" b="1" dirty="0">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spcAft>
                <a:spcPts val="1000"/>
              </a:spcAft>
              <a:buFont typeface="Arial" panose="020B0604020202020204" pitchFamily="34" charset="0"/>
              <a:buChar char="•"/>
            </a:pPr>
            <a:r>
              <a:rPr lang="en-US" altLang="zh-CN" sz="2000" dirty="0">
                <a:effectLst/>
                <a:latin typeface="Cambria" panose="02040503050406030204" pitchFamily="18" charset="0"/>
                <a:ea typeface="宋体" panose="02010600030101010101" pitchFamily="2" charset="-122"/>
                <a:cs typeface="Times New Roman" panose="02020603050405020304" pitchFamily="18" charset="0"/>
              </a:rPr>
              <a:t>Prompt</a:t>
            </a:r>
            <a:r>
              <a:rPr lang="zh-CN" altLang="zh-CN" sz="2000" dirty="0">
                <a:effectLst/>
                <a:latin typeface="Cambria" panose="02040503050406030204" pitchFamily="18" charset="0"/>
                <a:ea typeface="宋体" panose="02010600030101010101" pitchFamily="2" charset="-122"/>
                <a:cs typeface="Times New Roman" panose="02020603050405020304" pitchFamily="18" charset="0"/>
              </a:rPr>
              <a:t>的高维空间</a:t>
            </a:r>
            <a:r>
              <a:rPr lang="zh-CN" altLang="en-US" sz="2000" dirty="0">
                <a:latin typeface="Cambria" panose="02040503050406030204" pitchFamily="18" charset="0"/>
                <a:ea typeface="宋体" panose="02010600030101010101" pitchFamily="2" charset="-122"/>
                <a:cs typeface="Times New Roman" panose="02020603050405020304" pitchFamily="18" charset="0"/>
              </a:rPr>
              <a:t>，</a:t>
            </a:r>
            <a:r>
              <a:rPr lang="zh-CN" altLang="zh-CN" sz="2000" dirty="0">
                <a:effectLst/>
                <a:latin typeface="Cambria" panose="02040503050406030204" pitchFamily="18" charset="0"/>
                <a:ea typeface="宋体" panose="02010600030101010101" pitchFamily="2" charset="-122"/>
                <a:cs typeface="Times New Roman" panose="02020603050405020304" pitchFamily="18" charset="0"/>
              </a:rPr>
              <a:t>使用</a:t>
            </a:r>
            <a:r>
              <a:rPr lang="en-US" altLang="zh-CN" sz="2000" dirty="0">
                <a:effectLst/>
                <a:latin typeface="Cambria" panose="02040503050406030204" pitchFamily="18" charset="0"/>
                <a:ea typeface="宋体" panose="02010600030101010101" pitchFamily="2" charset="-122"/>
                <a:cs typeface="Times New Roman" panose="02020603050405020304" pitchFamily="18" charset="0"/>
              </a:rPr>
              <a:t>2d</a:t>
            </a:r>
            <a:r>
              <a:rPr lang="zh-CN" altLang="zh-CN" sz="2000" dirty="0">
                <a:effectLst/>
                <a:latin typeface="Cambria" panose="02040503050406030204" pitchFamily="18" charset="0"/>
                <a:ea typeface="宋体" panose="02010600030101010101" pitchFamily="2" charset="-122"/>
                <a:cs typeface="Times New Roman" panose="02020603050405020304" pitchFamily="18" charset="0"/>
              </a:rPr>
              <a:t>上下文示例</a:t>
            </a:r>
            <a:r>
              <a:rPr lang="en-US" altLang="zh-CN" sz="2000" dirty="0">
                <a:effectLst/>
                <a:latin typeface="Cambria" panose="02040503050406030204" pitchFamily="18" charset="0"/>
                <a:ea typeface="宋体" panose="02010600030101010101" pitchFamily="2" charset="-122"/>
                <a:cs typeface="Times New Roman" panose="02020603050405020304" pitchFamily="18" charset="0"/>
              </a:rPr>
              <a:t>(d=20)</a:t>
            </a:r>
            <a:r>
              <a:rPr lang="zh-CN" altLang="zh-CN" sz="2000" dirty="0">
                <a:effectLst/>
                <a:latin typeface="Cambria" panose="02040503050406030204" pitchFamily="18" charset="0"/>
                <a:ea typeface="宋体" panose="02010600030101010101" pitchFamily="2" charset="-122"/>
                <a:cs typeface="Times New Roman" panose="02020603050405020304" pitchFamily="18" charset="0"/>
              </a:rPr>
              <a:t>进行预测，</a:t>
            </a:r>
            <a:r>
              <a:rPr lang="en-US" altLang="zh-CN" sz="2000" dirty="0">
                <a:effectLst/>
                <a:latin typeface="Cambria" panose="02040503050406030204" pitchFamily="18" charset="0"/>
                <a:ea typeface="宋体" panose="02010600030101010101" pitchFamily="2" charset="-122"/>
                <a:cs typeface="Times New Roman" panose="02020603050405020304" pitchFamily="18" charset="0"/>
              </a:rPr>
              <a:t>prompt</a:t>
            </a:r>
            <a:r>
              <a:rPr lang="zh-CN" altLang="zh-CN" sz="2000" dirty="0">
                <a:effectLst/>
                <a:latin typeface="Cambria" panose="02040503050406030204" pitchFamily="18" charset="0"/>
                <a:ea typeface="宋体" panose="02010600030101010101" pitchFamily="2" charset="-122"/>
                <a:cs typeface="Times New Roman" panose="02020603050405020304" pitchFamily="18" charset="0"/>
              </a:rPr>
              <a:t>输入为</a:t>
            </a:r>
            <a:r>
              <a:rPr lang="en-US" altLang="zh-CN" sz="2000" dirty="0">
                <a:effectLst/>
                <a:latin typeface="Cambria" panose="02040503050406030204" pitchFamily="18" charset="0"/>
                <a:ea typeface="宋体" panose="02010600030101010101" pitchFamily="2" charset="-122"/>
                <a:cs typeface="Times New Roman" panose="02020603050405020304" pitchFamily="18" charset="0"/>
              </a:rPr>
              <a:t>800</a:t>
            </a:r>
            <a:r>
              <a:rPr lang="zh-CN" altLang="zh-CN" sz="2000" dirty="0">
                <a:effectLst/>
                <a:latin typeface="Cambria" panose="02040503050406030204" pitchFamily="18" charset="0"/>
                <a:ea typeface="宋体" panose="02010600030101010101" pitchFamily="2" charset="-122"/>
                <a:cs typeface="Times New Roman" panose="02020603050405020304" pitchFamily="18" charset="0"/>
              </a:rPr>
              <a:t>维。</a:t>
            </a:r>
            <a:endParaRPr lang="en-US" altLang="zh-CN" sz="2000" dirty="0">
              <a:effectLst/>
              <a:latin typeface="Cambria" panose="02040503050406030204" pitchFamily="18" charset="0"/>
              <a:ea typeface="宋体" panose="02010600030101010101" pitchFamily="2" charset="-122"/>
              <a:cs typeface="Times New Roman" panose="02020603050405020304" pitchFamily="18" charset="0"/>
            </a:endParaRPr>
          </a:p>
          <a:p>
            <a:pPr lvl="0">
              <a:spcAft>
                <a:spcPts val="1000"/>
              </a:spcAft>
            </a:pPr>
            <a:r>
              <a:rPr lang="zh-CN" altLang="en-US" sz="2000" b="1" dirty="0">
                <a:effectLst/>
                <a:latin typeface="Cambria" panose="02040503050406030204" pitchFamily="18" charset="0"/>
                <a:ea typeface="宋体" panose="02010600030101010101" pitchFamily="2" charset="-122"/>
                <a:cs typeface="Times New Roman" panose="02020603050405020304" pitchFamily="18" charset="0"/>
              </a:rPr>
              <a:t>记住了函数？（类似的权重向量）</a:t>
            </a:r>
            <a:endParaRPr lang="en-US" altLang="zh-CN" sz="2000" b="1" dirty="0">
              <a:effectLst/>
              <a:latin typeface="Cambria" panose="02040503050406030204" pitchFamily="18" charset="0"/>
              <a:ea typeface="宋体" panose="02010600030101010101" pitchFamily="2" charset="-122"/>
              <a:cs typeface="Times New Roman" panose="02020603050405020304" pitchFamily="18" charset="0"/>
            </a:endParaRPr>
          </a:p>
          <a:p>
            <a:pPr marL="342900" lvl="0" indent="-342900">
              <a:spcAft>
                <a:spcPts val="1000"/>
              </a:spcAft>
              <a:buFont typeface="Arial" panose="020B0604020202020204" pitchFamily="34" charset="0"/>
              <a:buChar char="•"/>
            </a:pPr>
            <a:r>
              <a:rPr lang="zh-CN" altLang="en-US" sz="2000" dirty="0">
                <a:effectLst/>
                <a:latin typeface="Cambria" panose="02040503050406030204" pitchFamily="18" charset="0"/>
                <a:ea typeface="宋体" panose="02010600030101010101" pitchFamily="2" charset="-122"/>
                <a:cs typeface="Times New Roman" panose="02020603050405020304" pitchFamily="18" charset="0"/>
              </a:rPr>
              <a:t>实际</a:t>
            </a:r>
            <a:r>
              <a:rPr lang="zh-CN" altLang="zh-CN" sz="2000" dirty="0">
                <a:effectLst/>
                <a:latin typeface="Cambria" panose="02040503050406030204" pitchFamily="18" charset="0"/>
                <a:ea typeface="宋体" panose="02010600030101010101" pitchFamily="2" charset="-122"/>
                <a:cs typeface="Times New Roman" panose="02020603050405020304" pitchFamily="18" charset="0"/>
              </a:rPr>
              <a:t>训练过程中模型会遇到</a:t>
            </a:r>
            <a:r>
              <a:rPr lang="en-US" altLang="zh-CN" sz="2000" dirty="0">
                <a:effectLst/>
                <a:latin typeface="Cambria" panose="02040503050406030204" pitchFamily="18" charset="0"/>
                <a:ea typeface="宋体" panose="02010600030101010101" pitchFamily="2" charset="-122"/>
                <a:cs typeface="Times New Roman" panose="02020603050405020304" pitchFamily="18" charset="0"/>
              </a:rPr>
              <a:t> 3200 </a:t>
            </a:r>
            <a:r>
              <a:rPr lang="zh-CN" altLang="zh-CN" sz="2000" dirty="0">
                <a:effectLst/>
                <a:latin typeface="Cambria" panose="02040503050406030204" pitchFamily="18" charset="0"/>
                <a:ea typeface="宋体" panose="02010600030101010101" pitchFamily="2" charset="-122"/>
                <a:cs typeface="Times New Roman" panose="02020603050405020304" pitchFamily="18" charset="0"/>
              </a:rPr>
              <a:t>万个随机权重向量，即使使用其中最好的一个向量，也会导致约</a:t>
            </a:r>
            <a:r>
              <a:rPr lang="en-US" altLang="zh-CN" sz="2000" dirty="0">
                <a:effectLst/>
                <a:latin typeface="Cambria" panose="02040503050406030204" pitchFamily="18" charset="0"/>
                <a:ea typeface="宋体" panose="02010600030101010101" pitchFamily="2" charset="-122"/>
                <a:cs typeface="Times New Roman" panose="02020603050405020304" pitchFamily="18" charset="0"/>
              </a:rPr>
              <a:t> 0.2 </a:t>
            </a:r>
            <a:r>
              <a:rPr lang="zh-CN" altLang="zh-CN" sz="2000" dirty="0">
                <a:effectLst/>
                <a:latin typeface="Cambria" panose="02040503050406030204" pitchFamily="18" charset="0"/>
                <a:ea typeface="宋体" panose="02010600030101010101" pitchFamily="2" charset="-122"/>
                <a:cs typeface="Times New Roman" panose="02020603050405020304" pitchFamily="18" charset="0"/>
              </a:rPr>
              <a:t>的期望误差。但是，</a:t>
            </a:r>
            <a:r>
              <a:rPr lang="en-US" altLang="zh-CN" sz="2000" dirty="0">
                <a:effectLst/>
                <a:latin typeface="Cambria" panose="02040503050406030204" pitchFamily="18" charset="0"/>
                <a:ea typeface="宋体" panose="02010600030101010101" pitchFamily="2" charset="-122"/>
                <a:cs typeface="Times New Roman" panose="02020603050405020304" pitchFamily="18" charset="0"/>
              </a:rPr>
              <a:t>transformer</a:t>
            </a:r>
            <a:r>
              <a:rPr lang="zh-CN" altLang="en-US" sz="2000" dirty="0">
                <a:effectLst/>
                <a:latin typeface="Cambria" panose="02040503050406030204" pitchFamily="18" charset="0"/>
                <a:ea typeface="宋体" panose="02010600030101010101" pitchFamily="2" charset="-122"/>
                <a:cs typeface="Times New Roman" panose="02020603050405020304" pitchFamily="18" charset="0"/>
              </a:rPr>
              <a:t>的</a:t>
            </a:r>
            <a:r>
              <a:rPr lang="zh-CN" altLang="zh-CN" sz="2000" dirty="0">
                <a:effectLst/>
                <a:latin typeface="Cambria" panose="02040503050406030204" pitchFamily="18" charset="0"/>
                <a:ea typeface="宋体" panose="02010600030101010101" pitchFamily="2" charset="-122"/>
                <a:cs typeface="Times New Roman" panose="02020603050405020304" pitchFamily="18" charset="0"/>
              </a:rPr>
              <a:t>误差小于</a:t>
            </a:r>
            <a:r>
              <a:rPr lang="en-US" altLang="zh-CN" sz="2000" dirty="0">
                <a:effectLst/>
                <a:latin typeface="Cambria" panose="02040503050406030204" pitchFamily="18" charset="0"/>
                <a:ea typeface="宋体" panose="02010600030101010101" pitchFamily="2" charset="-122"/>
                <a:cs typeface="Times New Roman" panose="02020603050405020304" pitchFamily="18" charset="0"/>
              </a:rPr>
              <a:t>0.001</a:t>
            </a:r>
            <a:r>
              <a:rPr lang="zh-CN" altLang="zh-CN" sz="2000" dirty="0">
                <a:effectLst/>
                <a:latin typeface="Cambria" panose="02040503050406030204" pitchFamily="18" charset="0"/>
                <a:ea typeface="宋体" panose="02010600030101010101" pitchFamily="2" charset="-122"/>
                <a:cs typeface="Times New Roman" panose="02020603050405020304" pitchFamily="18" charset="0"/>
              </a:rPr>
              <a:t>。</a:t>
            </a: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3B225654-6511-2F76-EF07-6052DB784682}"/>
                  </a:ext>
                </a:extLst>
              </p:cNvPr>
              <p:cNvSpPr txBox="1"/>
              <p:nvPr/>
            </p:nvSpPr>
            <p:spPr>
              <a:xfrm>
                <a:off x="562099" y="4134793"/>
                <a:ext cx="6096000" cy="14669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mPr>
                        <m:mr>
                          <m:e>
                            <m:acc>
                              <m:accPr>
                                <m: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acc>
                          </m:e>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limLow>
                              <m:limLow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argmin</m:t>
                                </m:r>
                              </m:e>
                              <m:li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sub>
                                </m:sSub>
                              </m:lim>
                            </m:limLow>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𝔼</m:t>
                                </m:r>
                              </m:e>
                              <m: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query</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𝑁</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sub>
                                    </m:sSub>
                                  </m:e>
                                </m:d>
                              </m:sub>
                            </m:sSub>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query</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ub>
                                              <m: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up>
                                            </m:sSub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query</m:t>
                                                </m:r>
                                              </m:sub>
                                            </m:sSub>
                                          </m:e>
                                        </m:d>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p>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den>
                                </m:f>
                              </m:e>
                            </m:d>
                          </m:e>
                        </m:mr>
                        <m:mr>
                          <m:e/>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limLow>
                              <m:limLow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argmin</m:t>
                                </m:r>
                              </m:e>
                              <m:li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sub>
                                </m:sSub>
                              </m:lim>
                            </m:limLow>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bSup>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den>
                            </m:f>
                          </m:e>
                        </m:mr>
                      </m:m>
                    </m:oMath>
                  </m:oMathPara>
                </a14:m>
                <a:endParaRPr lang="zh-CN" altLang="en-US" dirty="0"/>
              </a:p>
            </p:txBody>
          </p:sp>
        </mc:Choice>
        <mc:Fallback>
          <p:sp>
            <p:nvSpPr>
              <p:cNvPr id="5" name="文本框 4">
                <a:extLst>
                  <a:ext uri="{FF2B5EF4-FFF2-40B4-BE49-F238E27FC236}">
                    <a16:creationId xmlns:a16="http://schemas.microsoft.com/office/drawing/2014/main" id="{3B225654-6511-2F76-EF07-6052DB784682}"/>
                  </a:ext>
                </a:extLst>
              </p:cNvPr>
              <p:cNvSpPr txBox="1">
                <a:spLocks noRot="1" noChangeAspect="1" noMove="1" noResize="1" noEditPoints="1" noAdjustHandles="1" noChangeArrowheads="1" noChangeShapeType="1" noTextEdit="1"/>
              </p:cNvSpPr>
              <p:nvPr/>
            </p:nvSpPr>
            <p:spPr>
              <a:xfrm>
                <a:off x="562099" y="4134793"/>
                <a:ext cx="6096000" cy="14669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DBBC00CE-A7BA-4A63-C377-A38E0722303D}"/>
                  </a:ext>
                </a:extLst>
              </p:cNvPr>
              <p:cNvSpPr txBox="1"/>
              <p:nvPr/>
            </p:nvSpPr>
            <p:spPr>
              <a:xfrm>
                <a:off x="5775158" y="4449718"/>
                <a:ext cx="6096000" cy="837089"/>
              </a:xfrm>
              <a:prstGeom prst="rect">
                <a:avLst/>
              </a:prstGeom>
              <a:noFill/>
            </p:spPr>
            <p:txBody>
              <a:bodyPr wrap="square">
                <a:spAutoFit/>
              </a:bodyPr>
              <a:lstStyle/>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𝔼</m:t>
                          </m:r>
                        </m:e>
                        <m: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𝑁</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𝐼</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sub>
                              </m:sSub>
                            </m:e>
                          </m:d>
                        </m:sub>
                      </m:sSub>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limLow>
                            <m:limLow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min</m:t>
                              </m:r>
                            </m:e>
                            <m:li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sub>
                              </m:sSub>
                            </m:lim>
                          </m:limLow>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ub>
                              </m:sSub>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bSup>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den>
                          </m:f>
                        </m:e>
                      </m:d>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p:sp>
            <p:nvSpPr>
              <p:cNvPr id="7" name="文本框 6">
                <a:extLst>
                  <a:ext uri="{FF2B5EF4-FFF2-40B4-BE49-F238E27FC236}">
                    <a16:creationId xmlns:a16="http://schemas.microsoft.com/office/drawing/2014/main" id="{DBBC00CE-A7BA-4A63-C377-A38E0722303D}"/>
                  </a:ext>
                </a:extLst>
              </p:cNvPr>
              <p:cNvSpPr txBox="1">
                <a:spLocks noRot="1" noChangeAspect="1" noMove="1" noResize="1" noEditPoints="1" noAdjustHandles="1" noChangeArrowheads="1" noChangeShapeType="1" noTextEdit="1"/>
              </p:cNvSpPr>
              <p:nvPr/>
            </p:nvSpPr>
            <p:spPr>
              <a:xfrm>
                <a:off x="5775158" y="4449718"/>
                <a:ext cx="6096000" cy="837089"/>
              </a:xfrm>
              <a:prstGeom prst="rect">
                <a:avLst/>
              </a:prstGeom>
              <a:blipFill>
                <a:blip r:embed="rId4"/>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EE1FA8E4-559D-7758-771C-B54FDE1ACDBB}"/>
              </a:ext>
            </a:extLst>
          </p:cNvPr>
          <p:cNvSpPr txBox="1"/>
          <p:nvPr/>
        </p:nvSpPr>
        <p:spPr>
          <a:xfrm>
            <a:off x="882315" y="5769145"/>
            <a:ext cx="10571747" cy="646331"/>
          </a:xfrm>
          <a:prstGeom prst="rect">
            <a:avLst/>
          </a:prstGeom>
          <a:noFill/>
        </p:spPr>
        <p:txBody>
          <a:bodyPr wrap="square">
            <a:spAutoFit/>
          </a:bodyPr>
          <a:lstStyle/>
          <a:p>
            <a:pPr>
              <a:spcBef>
                <a:spcPts val="900"/>
              </a:spcBef>
              <a:spcAft>
                <a:spcPts val="900"/>
              </a:spcAft>
            </a:pP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模型的性能不能仅仅用记忆训练</a:t>
            </a:r>
            <a:r>
              <a:rPr lang="zh-CN" altLang="en-US" dirty="0">
                <a:latin typeface="Cambria" panose="02040503050406030204" pitchFamily="18" charset="0"/>
                <a:ea typeface="宋体" panose="02010600030101010101" pitchFamily="2" charset="-122"/>
                <a:cs typeface="Times New Roman" panose="02020603050405020304" pitchFamily="18" charset="0"/>
              </a:rPr>
              <a:t>过程中的</a:t>
            </a:r>
            <a:r>
              <a:rPr lang="en-US" altLang="zh-CN" dirty="0">
                <a:latin typeface="Cambria" panose="02040503050406030204" pitchFamily="18" charset="0"/>
                <a:ea typeface="宋体" panose="02010600030101010101" pitchFamily="2" charset="-122"/>
                <a:cs typeface="Times New Roman" panose="02020603050405020304" pitchFamily="18" charset="0"/>
              </a:rPr>
              <a:t>Prompt</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或权重向量来解释。</a:t>
            </a:r>
            <a:r>
              <a:rPr lang="zh-CN" altLang="en-US" dirty="0">
                <a:latin typeface="Cambria" panose="02040503050406030204" pitchFamily="18" charset="0"/>
                <a:ea typeface="宋体" panose="02010600030101010101" pitchFamily="2" charset="-122"/>
                <a:cs typeface="Times New Roman" panose="02020603050405020304" pitchFamily="18" charset="0"/>
              </a:rPr>
              <a:t>而是</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采用更复杂的策略，</a:t>
            </a:r>
            <a:r>
              <a:rPr lang="zh-CN" altLang="en-US" dirty="0">
                <a:latin typeface="Cambria" panose="02040503050406030204" pitchFamily="18" charset="0"/>
                <a:ea typeface="宋体" panose="02010600030101010101" pitchFamily="2" charset="-122"/>
                <a:cs typeface="Times New Roman" panose="02020603050405020304" pitchFamily="18" charset="0"/>
              </a:rPr>
              <a:t>允</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许</a:t>
            </a:r>
            <a:r>
              <a:rPr lang="zh-CN" altLang="en-US" sz="1800" dirty="0">
                <a:effectLst/>
                <a:latin typeface="Cambria" panose="02040503050406030204" pitchFamily="18" charset="0"/>
                <a:ea typeface="宋体" panose="02010600030101010101" pitchFamily="2" charset="-122"/>
                <a:cs typeface="Times New Roman" panose="02020603050405020304" pitchFamily="18" charset="0"/>
              </a:rPr>
              <a:t>模型</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在</a:t>
            </a:r>
            <a:r>
              <a:rPr lang="zh-CN" altLang="en-US" sz="1800" dirty="0">
                <a:effectLst/>
                <a:latin typeface="Cambria" panose="02040503050406030204" pitchFamily="18" charset="0"/>
                <a:ea typeface="宋体" panose="02010600030101010101" pitchFamily="2" charset="-122"/>
                <a:cs typeface="Times New Roman" panose="02020603050405020304" pitchFamily="18" charset="0"/>
              </a:rPr>
              <a:t>测试阶段</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上下文内学习与训练过程中看到的线性函数</a:t>
            </a:r>
            <a:r>
              <a:rPr lang="zh-CN" altLang="en-US" sz="1800" dirty="0">
                <a:effectLst/>
                <a:latin typeface="Cambria" panose="02040503050406030204" pitchFamily="18" charset="0"/>
                <a:ea typeface="宋体" panose="02010600030101010101" pitchFamily="2" charset="-122"/>
                <a:cs typeface="Times New Roman" panose="02020603050405020304" pitchFamily="18" charset="0"/>
              </a:rPr>
              <a:t>显著</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不同的函数。</a:t>
            </a:r>
          </a:p>
        </p:txBody>
      </p:sp>
    </p:spTree>
    <p:extLst>
      <p:ext uri="{BB962C8B-B14F-4D97-AF65-F5344CB8AC3E}">
        <p14:creationId xmlns:p14="http://schemas.microsoft.com/office/powerpoint/2010/main" val="9245694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1194</TotalTime>
  <Words>802</Words>
  <Application>Microsoft Macintosh PowerPoint</Application>
  <PresentationFormat>宽屏</PresentationFormat>
  <Paragraphs>77</Paragraphs>
  <Slides>14</Slides>
  <Notes>14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14</vt:i4>
      </vt:variant>
    </vt:vector>
  </HeadingPairs>
  <TitlesOfParts>
    <vt:vector size="20" baseType="lpstr">
      <vt:lpstr>宋体</vt:lpstr>
      <vt:lpstr>Arial</vt:lpstr>
      <vt:lpstr>Calibri</vt:lpstr>
      <vt:lpstr>Cambria</vt:lpstr>
      <vt:lpstr>Cambria Math</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chaoran sun</cp:lastModifiedBy>
  <cp:revision>12</cp:revision>
  <dcterms:created xsi:type="dcterms:W3CDTF">2024-04-18T11:08:27Z</dcterms:created>
  <dcterms:modified xsi:type="dcterms:W3CDTF">2024-04-19T07:02:56Z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2052-6.5.0.8619</vt:lpwstr>
  </property>
  <property fmtid="{D5CDD505-2E9C-101B-9397-08002B2CF9AE}" pid="3" name="ICV">
    <vt:lpwstr>1DC206DD588FB574BDFB20668CF86E6C_41</vt:lpwstr>
  </property>
</Properties>
</file>